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Lst>
  <p:notesMasterIdLst>
    <p:notesMasterId r:id="rId33"/>
  </p:notesMasterIdLst>
  <p:sldIdLst>
    <p:sldId id="327" r:id="rId6"/>
    <p:sldId id="323" r:id="rId7"/>
    <p:sldId id="346" r:id="rId8"/>
    <p:sldId id="317" r:id="rId9"/>
    <p:sldId id="377" r:id="rId10"/>
    <p:sldId id="319" r:id="rId11"/>
    <p:sldId id="349" r:id="rId12"/>
    <p:sldId id="318" r:id="rId13"/>
    <p:sldId id="361" r:id="rId14"/>
    <p:sldId id="362" r:id="rId15"/>
    <p:sldId id="363" r:id="rId16"/>
    <p:sldId id="365" r:id="rId17"/>
    <p:sldId id="366" r:id="rId18"/>
    <p:sldId id="367" r:id="rId19"/>
    <p:sldId id="368" r:id="rId20"/>
    <p:sldId id="356" r:id="rId21"/>
    <p:sldId id="374" r:id="rId22"/>
    <p:sldId id="330" r:id="rId23"/>
    <p:sldId id="359" r:id="rId24"/>
    <p:sldId id="375" r:id="rId25"/>
    <p:sldId id="369" r:id="rId26"/>
    <p:sldId id="370" r:id="rId27"/>
    <p:sldId id="371" r:id="rId28"/>
    <p:sldId id="372" r:id="rId29"/>
    <p:sldId id="376" r:id="rId30"/>
    <p:sldId id="373"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BD4"/>
    <a:srgbClr val="546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67928" autoAdjust="0"/>
  </p:normalViewPr>
  <p:slideViewPr>
    <p:cSldViewPr snapToGrid="0">
      <p:cViewPr varScale="1">
        <p:scale>
          <a:sx n="58" d="100"/>
          <a:sy n="58" d="100"/>
        </p:scale>
        <p:origin x="1634" y="1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194323-46EB-47FD-802B-1151F9FD2B5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129815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2283902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261277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32216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latin typeface="+mn-lt"/>
                <a:ea typeface="+mn-ea"/>
                <a:cs typeface="+mn-cs"/>
              </a:rPr>
              <a:t>During the ADS, you and your customer planned a high-level architecture and conceptual design for a solution that addresses their organization’s business goals and technical requirements. </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2299689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1. Project goal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Write down the project goal to help focus everyone to the desired outcomes. </a:t>
            </a:r>
          </a:p>
          <a:p>
            <a:r>
              <a:rPr lang="en-US" sz="1200" b="1" i="0" u="none" strike="noStrike" kern="1200" baseline="0" dirty="0">
                <a:solidFill>
                  <a:schemeClr val="tx1"/>
                </a:solidFill>
                <a:latin typeface="+mn-lt"/>
                <a:ea typeface="+mn-ea"/>
                <a:cs typeface="+mn-cs"/>
              </a:rPr>
              <a:t>2. Requirements and concerns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dirty="0">
                <a:solidFill>
                  <a:schemeClr val="tx1"/>
                </a:solidFill>
                <a:latin typeface="+mn-lt"/>
                <a:ea typeface="+mn-ea"/>
                <a:cs typeface="+mn-cs"/>
              </a:rPr>
              <a:t>3. Parking lot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dirty="0">
                <a:solidFill>
                  <a:schemeClr val="tx1"/>
                </a:solidFill>
                <a:latin typeface="+mn-lt"/>
                <a:ea typeface="+mn-ea"/>
                <a:cs typeface="+mn-cs"/>
              </a:rPr>
              <a:t>4. Current state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dirty="0">
                <a:solidFill>
                  <a:schemeClr val="tx1"/>
                </a:solidFill>
                <a:latin typeface="+mn-lt"/>
                <a:ea typeface="+mn-ea"/>
                <a:cs typeface="+mn-cs"/>
              </a:rPr>
              <a:t>5. Future vision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dirty="0">
                <a:solidFill>
                  <a:schemeClr val="tx1"/>
                </a:solidFill>
                <a:latin typeface="+mn-lt"/>
                <a:ea typeface="+mn-ea"/>
                <a:cs typeface="+mn-cs"/>
              </a:rPr>
              <a:t>6. Implementation plan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dirty="0">
                <a:solidFill>
                  <a:schemeClr val="tx1"/>
                </a:solidFill>
                <a:latin typeface="+mn-lt"/>
                <a:ea typeface="+mn-ea"/>
                <a:cs typeface="+mn-cs"/>
              </a:rPr>
              <a:t>7. Next steps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Assign immediate action items during the meeting.</a:t>
            </a:r>
          </a:p>
          <a:p>
            <a:r>
              <a:rPr lang="en-US" sz="1200" b="1" i="0" u="none" strike="noStrike" kern="1200" baseline="0" dirty="0">
                <a:solidFill>
                  <a:schemeClr val="tx1"/>
                </a:solidFill>
                <a:latin typeface="+mn-lt"/>
                <a:ea typeface="+mn-ea"/>
                <a:cs typeface="+mn-cs"/>
              </a:rPr>
              <a:t>8. Wrap-up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229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latin typeface="Segoe UI Light"/>
              </a:rPr>
              <a:t>Microsoft has made available icon libraries for PowerPoint (as PNG files) and Visio that simplify creating great diagrams using standardized icons for Azure services. </a:t>
            </a:r>
          </a:p>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7581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144443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2744963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10/15/2018 3:00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successfully lead an ADS, you will need significant time for planning prior to the engagement and for collaboration during the engagement.</a:t>
            </a:r>
          </a:p>
          <a:p>
            <a:r>
              <a:rPr lang="en-US" sz="1200" dirty="0"/>
              <a:t> </a:t>
            </a:r>
          </a:p>
          <a:p>
            <a:r>
              <a:rPr lang="en-US" sz="1200" dirty="0"/>
              <a:t>In the session, you will identify the opportunity and current state, whiteboard and develop possible solutions for the future state, and propose an implementation plan.</a:t>
            </a:r>
          </a:p>
          <a:p>
            <a:endParaRPr lang="en-US" sz="1200" dirty="0"/>
          </a:p>
          <a:p>
            <a:r>
              <a:rPr lang="en-US" sz="1200" dirty="0"/>
              <a:t>Delivering an ADS is one effective way to land on a shared vision and scope.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49160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0" dirty="0">
                <a:latin typeface="+mn-lt"/>
                <a:cs typeface="+mn-cs"/>
              </a:rPr>
              <a:t>Your ADS may involve delivering technical artifacts in addition to documentation and a detailed plan.</a:t>
            </a:r>
            <a:br>
              <a:rPr lang="en-US" sz="1200" spc="0" dirty="0">
                <a:latin typeface="+mn-lt"/>
                <a:cs typeface="+mn-cs"/>
              </a:rPr>
            </a:br>
            <a:br>
              <a:rPr lang="en-US" sz="1200" spc="0" dirty="0">
                <a:latin typeface="+mn-lt"/>
                <a:cs typeface="+mn-cs"/>
              </a:rPr>
            </a:br>
            <a:r>
              <a:rPr lang="en-US" sz="1200" spc="0" dirty="0">
                <a:latin typeface="+mn-lt"/>
                <a:cs typeface="+mn-cs"/>
              </a:rPr>
              <a:t>Building a pilot that runs in your customer’s Azure subscription is most likely your goal.</a:t>
            </a:r>
            <a:br>
              <a:rPr lang="en-US" sz="1200" spc="0" dirty="0">
                <a:latin typeface="+mn-lt"/>
                <a:cs typeface="+mn-cs"/>
              </a:rPr>
            </a:br>
            <a:br>
              <a:rPr lang="en-US" sz="1200" spc="0" dirty="0">
                <a:latin typeface="+mn-lt"/>
                <a:cs typeface="+mn-cs"/>
              </a:rPr>
            </a:br>
            <a:r>
              <a:rPr lang="en-US" sz="1200" spc="0" dirty="0">
                <a:latin typeface="+mn-lt"/>
                <a:cs typeface="+mn-cs"/>
              </a:rPr>
              <a:t>Sometimes you need to proof-out or de-risk certain aspects of the design by creating a POC. There are some benefits to doing this:</a:t>
            </a:r>
          </a:p>
          <a:p>
            <a:endParaRPr lang="en-US" sz="1200" spc="0" dirty="0">
              <a:latin typeface="+mn-lt"/>
              <a:cs typeface="+mn-cs"/>
            </a:endParaRPr>
          </a:p>
          <a:p>
            <a:pPr marL="285750" indent="-285750">
              <a:buFont typeface="Arial" panose="020B0604020202020204" pitchFamily="34" charset="0"/>
              <a:buChar char="•"/>
            </a:pPr>
            <a:r>
              <a:rPr lang="en-US" sz="1200" spc="0" dirty="0">
                <a:latin typeface="+mn-lt"/>
                <a:cs typeface="+mn-cs"/>
              </a:rPr>
              <a:t>Builds confidence</a:t>
            </a:r>
          </a:p>
          <a:p>
            <a:pPr marL="285750" indent="-285750">
              <a:buFont typeface="Arial" panose="020B0604020202020204" pitchFamily="34" charset="0"/>
              <a:buChar char="•"/>
            </a:pPr>
            <a:r>
              <a:rPr lang="en-US" sz="1200" spc="0" dirty="0">
                <a:latin typeface="+mn-lt"/>
                <a:cs typeface="+mn-cs"/>
              </a:rPr>
              <a:t>Creates trust</a:t>
            </a:r>
          </a:p>
          <a:p>
            <a:pPr marL="285750" indent="-285750">
              <a:buFont typeface="Arial" panose="020B0604020202020204" pitchFamily="34" charset="0"/>
              <a:buChar char="•"/>
            </a:pPr>
            <a:r>
              <a:rPr lang="en-US" sz="1200" spc="0" dirty="0">
                <a:latin typeface="+mn-lt"/>
                <a:cs typeface="+mn-cs"/>
              </a:rPr>
              <a:t>Ensures successful pilot</a:t>
            </a:r>
          </a:p>
          <a:p>
            <a:pPr marL="285750" indent="-285750">
              <a:buFont typeface="Arial" panose="020B0604020202020204" pitchFamily="34" charset="0"/>
              <a:buChar char="•"/>
            </a:pPr>
            <a:endParaRPr lang="en-US" sz="1200" spc="0" dirty="0">
              <a:latin typeface="+mn-lt"/>
              <a:cs typeface="+mn-cs"/>
            </a:endParaRPr>
          </a:p>
          <a:p>
            <a:r>
              <a:rPr lang="en-US" dirty="0"/>
              <a:t>As a technical seller, you'll tend to prefer pilots because they get the meter going in the customer's subscription. However, does not diminish the value of POCs, as they may be created </a:t>
            </a:r>
            <a:r>
              <a:rPr lang="en-US" dirty="0" err="1"/>
              <a:t>en</a:t>
            </a:r>
            <a:r>
              <a:rPr lang="en-US" dirty="0"/>
              <a:t> route to the pilot.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a:t>
            </a:r>
            <a:r>
              <a:rPr lang="en-US" sz="1200" b="1" kern="1200" dirty="0">
                <a:solidFill>
                  <a:srgbClr val="107BD4"/>
                </a:solidFill>
                <a:latin typeface="+mn-lt"/>
                <a:ea typeface="+mn-ea"/>
                <a:cs typeface="+mn-cs"/>
              </a:rPr>
              <a:t>proof of concept </a:t>
            </a:r>
            <a:r>
              <a:rPr lang="en-US" sz="1200" kern="1200" dirty="0">
                <a:solidFill>
                  <a:schemeClr val="tx1"/>
                </a:solidFill>
                <a:latin typeface="+mn-lt"/>
                <a:ea typeface="+mn-ea"/>
                <a:cs typeface="+mn-cs"/>
              </a:rPr>
              <a:t>is meant to overcome customer objections by demonstrating the solution will solve the problem for which it is designed. Treat a POC as a continuous learning and improvement process for the solution. A rapid execution tempo of the POC helps validate the customer’s requirements, while giving them confidence in your ability to deliver on your promises. A successful POC can serve as evidence that your practice can use for future engagements with your customer or new ones. In fact, many times the output of a POC can be added to your practice’s intellectual property list for demonstrations, or used to accelerate future solutions.</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7029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points represent alternatives to an ADS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46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dirty="0"/>
              <a:t>Prepare a meeting agenda.</a:t>
            </a:r>
            <a:br>
              <a:rPr lang="en-US" sz="2000" dirty="0"/>
            </a:br>
            <a:endParaRPr lang="en-US" sz="2000" dirty="0"/>
          </a:p>
          <a:p>
            <a:r>
              <a:rPr lang="en-US" sz="1200" dirty="0"/>
              <a:t>Opportunity goals, objectives, and scope </a:t>
            </a:r>
          </a:p>
          <a:p>
            <a:r>
              <a:rPr lang="en-US" sz="1200" dirty="0"/>
              <a:t>General outline of the existing system</a:t>
            </a:r>
          </a:p>
          <a:p>
            <a:r>
              <a:rPr lang="en-US" sz="1200" dirty="0"/>
              <a:t>Agenda </a:t>
            </a:r>
          </a:p>
          <a:p>
            <a:r>
              <a:rPr lang="en-US" sz="1200" dirty="0"/>
              <a:t>Location (not customer site if possible) </a:t>
            </a:r>
          </a:p>
          <a:p>
            <a:endParaRPr lang="en-US" dirty="0"/>
          </a:p>
          <a:p>
            <a:pPr marL="0" indent="0">
              <a:buNone/>
            </a:pPr>
            <a:r>
              <a:rPr lang="en-US" sz="2000" dirty="0"/>
              <a:t>Verify that you have the appropriate guest list for the engagement.</a:t>
            </a:r>
            <a:br>
              <a:rPr lang="en-US" sz="2000" dirty="0"/>
            </a:br>
            <a:endParaRPr lang="en-US" sz="2000" dirty="0"/>
          </a:p>
          <a:p>
            <a:pPr marL="0" indent="0">
              <a:buNone/>
            </a:pPr>
            <a:r>
              <a:rPr lang="en-US" sz="1200" b="1" dirty="0"/>
              <a:t>Customer attendees </a:t>
            </a:r>
            <a:r>
              <a:rPr lang="en-US" sz="1200" dirty="0"/>
              <a:t>(decision makers):</a:t>
            </a:r>
          </a:p>
          <a:p>
            <a:r>
              <a:rPr lang="en-US" sz="1200" dirty="0"/>
              <a:t>Sponsor, Business representative(s), Project manager</a:t>
            </a:r>
          </a:p>
          <a:p>
            <a:r>
              <a:rPr lang="en-US" sz="1200" dirty="0"/>
              <a:t>Technical representative(s) (depending on project: Advisors/partners, Architecture, Development, Infrastructure, Operations, Security)</a:t>
            </a:r>
          </a:p>
          <a:p>
            <a:endParaRPr lang="en-US" sz="1200" dirty="0"/>
          </a:p>
          <a:p>
            <a:pPr marL="0" indent="0">
              <a:buNone/>
            </a:pPr>
            <a:r>
              <a:rPr lang="en-US" sz="1200" b="1" dirty="0"/>
              <a:t>Microsoft attendees</a:t>
            </a:r>
            <a:endParaRPr lang="en-US" sz="1200" dirty="0"/>
          </a:p>
          <a:p>
            <a:r>
              <a:rPr lang="en-US" sz="1200" dirty="0"/>
              <a:t>Architect (facilitates session), SMEs (depending on project), Account team</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355326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141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 This could be information might be handed to you by others in the pipeline such as an SSP (solutions sales professional), or possibly account executive</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65881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3927088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5971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9577839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08186507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14470644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458983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96494280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spc="-98" dirty="0">
                <a:ln w="3175">
                  <a:noFill/>
                </a:ln>
                <a:solidFill>
                  <a:srgbClr val="FFFFFF"/>
                </a:solidFill>
                <a:latin typeface="Segoe UI" panose="020B0502040204020203" pitchFamily="34" charset="0"/>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dirty="0"/>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95" r:id="rId4"/>
    <p:sldLayoutId id="2147483686" r:id="rId5"/>
    <p:sldLayoutId id="2147483687" r:id="rId6"/>
    <p:sldLayoutId id="2147483689" r:id="rId7"/>
    <p:sldLayoutId id="2147483690" r:id="rId8"/>
    <p:sldLayoutId id="2147483692" r:id="rId9"/>
    <p:sldLayoutId id="2147483693" r:id="rId10"/>
    <p:sldLayoutId id="2147483694" r:id="rId11"/>
    <p:sldLayoutId id="2147483715" r:id="rId12"/>
    <p:sldLayoutId id="2147483716" r:id="rId13"/>
    <p:sldLayoutId id="2147483717" r:id="rId14"/>
    <p:sldLayoutId id="2147483718" r:id="rId15"/>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796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www.microsoft.com/en-us/download/details.aspx?id=4193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hyperlink" Target="http://bit.ly/ads-pre-event-tech-delivery" TargetMode="External"/><Relationship Id="rId2" Type="http://schemas.openxmlformats.org/officeDocument/2006/relationships/hyperlink" Target="http://bit.ly/ads-pre-event-tech-selling" TargetMode="Externa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10837062" cy="1793090"/>
          </a:xfrm>
        </p:spPr>
        <p:txBody>
          <a:bodyPr/>
          <a:lstStyle/>
          <a:p>
            <a:r>
              <a:rPr lang="en-US" dirty="0"/>
              <a:t>Mastering the Architecture Design Session (ADS)</a:t>
            </a:r>
          </a:p>
        </p:txBody>
      </p:sp>
      <p:sp>
        <p:nvSpPr>
          <p:cNvPr id="5" name="Text Placeholder 4">
            <a:extLst>
              <a:ext uri="{FF2B5EF4-FFF2-40B4-BE49-F238E27FC236}">
                <a16:creationId xmlns:a16="http://schemas.microsoft.com/office/drawing/2014/main" id="{36E5EA67-9FBA-49C2-BE60-0AD77D22C67D}"/>
              </a:ext>
            </a:extLst>
          </p:cNvPr>
          <p:cNvSpPr>
            <a:spLocks noGrp="1"/>
          </p:cNvSpPr>
          <p:nvPr>
            <p:ph type="body" sz="quarter" idx="12"/>
          </p:nvPr>
        </p:nvSpPr>
        <p:spPr/>
        <p:txBody>
          <a:bodyPr/>
          <a:lstStyle/>
          <a:p>
            <a:r>
              <a:rPr lang="en-US" dirty="0"/>
              <a:t>Joel Hulen</a:t>
            </a:r>
          </a:p>
        </p:txBody>
      </p:sp>
    </p:spTree>
    <p:extLst>
      <p:ext uri="{BB962C8B-B14F-4D97-AF65-F5344CB8AC3E}">
        <p14:creationId xmlns:p14="http://schemas.microsoft.com/office/powerpoint/2010/main" val="1495789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Complete the pre-ADS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189038"/>
            <a:ext cx="11652250" cy="4927503"/>
          </a:xfrm>
          <a:prstGeom prst="rect">
            <a:avLst/>
          </a:prstGeom>
        </p:spPr>
        <p:txBody>
          <a:bodyPr wrap="square">
            <a:spAutoFit/>
          </a:bodyPr>
          <a:lstStyle/>
          <a:p>
            <a:pPr marL="0" indent="0">
              <a:spcAft>
                <a:spcPts val="600"/>
              </a:spcAft>
              <a:buClr>
                <a:srgbClr val="107BD4"/>
              </a:buClr>
              <a:buNone/>
            </a:pPr>
            <a:r>
              <a:rPr lang="en-US" sz="2400" dirty="0">
                <a:solidFill>
                  <a:schemeClr val="tx1"/>
                </a:solidFill>
                <a:latin typeface="+mn-lt"/>
              </a:rPr>
              <a:t>A successful architecture design session relies on preparation. After the ideation, or opportunity definition session, perform the following checklist of items to prepare for the ADS:</a:t>
            </a:r>
            <a:endParaRPr lang="en-US" sz="2400" b="1" dirty="0">
              <a:latin typeface="+mn-lt"/>
            </a:endParaRP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Schedule a time: </a:t>
            </a:r>
            <a:r>
              <a:rPr lang="en-US" sz="2400" dirty="0">
                <a:latin typeface="+mn-lt"/>
              </a:rPr>
              <a:t>Typically 1-2 days or a design session</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Schedule a location: </a:t>
            </a:r>
            <a:r>
              <a:rPr lang="en-US" sz="2400" dirty="0">
                <a:latin typeface="+mn-lt"/>
              </a:rPr>
              <a:t>Ensure you have whiteboards and a projector</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Schedule resources: </a:t>
            </a:r>
            <a:r>
              <a:rPr lang="en-US" sz="2400" dirty="0">
                <a:latin typeface="+mn-lt"/>
              </a:rPr>
              <a:t>Experts from your team, and a cross-cutting panel of technical and business stakeholders from the customer</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Build an agenda: </a:t>
            </a:r>
            <a:r>
              <a:rPr lang="en-US" sz="2400" dirty="0">
                <a:latin typeface="+mn-lt"/>
              </a:rPr>
              <a:t>Establish milestone goals in advance so that the ADS </a:t>
            </a:r>
            <a:br>
              <a:rPr lang="en-US" sz="2400" dirty="0">
                <a:latin typeface="+mn-lt"/>
              </a:rPr>
            </a:br>
            <a:r>
              <a:rPr lang="en-US" sz="2400" dirty="0">
                <a:latin typeface="+mn-lt"/>
              </a:rPr>
              <a:t>doesn’t get consumed discussing a single topic</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Prepare preliminary documentation and architectural diagrams,</a:t>
            </a:r>
            <a:r>
              <a:rPr lang="en-US" sz="2400" dirty="0">
                <a:latin typeface="+mn-lt"/>
              </a:rPr>
              <a:t> such as baseline architecture.</a:t>
            </a:r>
            <a:r>
              <a:rPr lang="en-US" sz="2400" b="1" dirty="0">
                <a:latin typeface="+mn-lt"/>
              </a:rPr>
              <a:t> </a:t>
            </a:r>
            <a:r>
              <a:rPr lang="en-US" sz="2400" dirty="0">
                <a:latin typeface="+mn-lt"/>
              </a:rPr>
              <a:t>Even if you only have the basic building blocks, it’s good to come prepared with something you can modify during or after the session.</a:t>
            </a:r>
          </a:p>
        </p:txBody>
      </p:sp>
    </p:spTree>
    <p:extLst>
      <p:ext uri="{BB962C8B-B14F-4D97-AF65-F5344CB8AC3E}">
        <p14:creationId xmlns:p14="http://schemas.microsoft.com/office/powerpoint/2010/main" val="20786938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your </a:t>
            </a:r>
            <a:r>
              <a:rPr lang="en-US" b="1" dirty="0"/>
              <a:t>proven practices </a:t>
            </a:r>
            <a:r>
              <a:rPr lang="en-US" dirty="0"/>
              <a:t>in preparing for an ADS?</a:t>
            </a:r>
          </a:p>
        </p:txBody>
      </p:sp>
      <p:pic>
        <p:nvPicPr>
          <p:cNvPr id="6" name="Picture 5">
            <a:extLst>
              <a:ext uri="{FF2B5EF4-FFF2-40B4-BE49-F238E27FC236}">
                <a16:creationId xmlns:a16="http://schemas.microsoft.com/office/drawing/2014/main" id="{3B864DFD-73DD-4C50-A0FE-B2D9B1135F8A}"/>
              </a:ext>
            </a:extLst>
          </p:cNvPr>
          <p:cNvPicPr>
            <a:picLocks noChangeAspect="1"/>
          </p:cNvPicPr>
          <p:nvPr/>
        </p:nvPicPr>
        <p:blipFill rotWithShape="1">
          <a:blip r:embed="rId2">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22925901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BEE5C1-9635-412C-8680-8A99566BDD3A}"/>
              </a:ext>
            </a:extLst>
          </p:cNvPr>
          <p:cNvSpPr>
            <a:spLocks noGrp="1"/>
          </p:cNvSpPr>
          <p:nvPr>
            <p:ph type="body" sz="quarter" idx="10"/>
          </p:nvPr>
        </p:nvSpPr>
        <p:spPr>
          <a:xfrm>
            <a:off x="269240" y="1189177"/>
            <a:ext cx="8640584" cy="3914918"/>
          </a:xfrm>
        </p:spPr>
        <p:txBody>
          <a:bodyPr/>
          <a:lstStyle/>
          <a:p>
            <a:r>
              <a:rPr lang="en-US" sz="2400" dirty="0">
                <a:latin typeface="+mn-lt"/>
              </a:rPr>
              <a:t>Whiteboards and Surface Hub support the type of collaboration you’ll need for a successful ADS. </a:t>
            </a:r>
            <a:br>
              <a:rPr lang="en-US" sz="2400" dirty="0">
                <a:latin typeface="+mn-lt"/>
              </a:rPr>
            </a:br>
            <a:endParaRPr lang="en-US" sz="2400" dirty="0">
              <a:latin typeface="+mn-lt"/>
            </a:endParaRPr>
          </a:p>
          <a:p>
            <a:r>
              <a:rPr lang="en-US" sz="2400" dirty="0">
                <a:latin typeface="+mn-lt"/>
              </a:rPr>
              <a:t>Focus on your stakeholders, use the whiteboard as a tool for recording ideas, and get approval at each step before moving forward. </a:t>
            </a:r>
          </a:p>
        </p:txBody>
      </p:sp>
      <p:sp>
        <p:nvSpPr>
          <p:cNvPr id="3" name="Title 2">
            <a:extLst>
              <a:ext uri="{FF2B5EF4-FFF2-40B4-BE49-F238E27FC236}">
                <a16:creationId xmlns:a16="http://schemas.microsoft.com/office/drawing/2014/main" id="{05BACAB8-0799-4047-98CB-15018B50A9A4}"/>
              </a:ext>
            </a:extLst>
          </p:cNvPr>
          <p:cNvSpPr>
            <a:spLocks noGrp="1"/>
          </p:cNvSpPr>
          <p:nvPr>
            <p:ph type="title"/>
          </p:nvPr>
        </p:nvSpPr>
        <p:spPr/>
        <p:txBody>
          <a:bodyPr/>
          <a:lstStyle/>
          <a:p>
            <a:r>
              <a:rPr lang="en-US" dirty="0"/>
              <a:t>Delivery</a:t>
            </a:r>
          </a:p>
        </p:txBody>
      </p:sp>
    </p:spTree>
    <p:extLst>
      <p:ext uri="{BB962C8B-B14F-4D97-AF65-F5344CB8AC3E}">
        <p14:creationId xmlns:p14="http://schemas.microsoft.com/office/powerpoint/2010/main" val="3266841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Discovery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331207" y="1914373"/>
            <a:ext cx="10256876" cy="4241161"/>
          </a:xfrm>
          <a:prstGeom prst="rect">
            <a:avLst/>
          </a:prstGeom>
        </p:spPr>
        <p:txBody>
          <a:bodyPr wrap="square">
            <a:spAutoFit/>
          </a:bodyPr>
          <a:lstStyle/>
          <a:p>
            <a:pPr marL="0" indent="0">
              <a:spcAft>
                <a:spcPts val="600"/>
              </a:spcAft>
              <a:buNone/>
            </a:pPr>
            <a:r>
              <a:rPr lang="en-US" sz="2400" dirty="0">
                <a:latin typeface="+mn-lt"/>
              </a:rPr>
              <a:t>Work with your group to review and whiteboard customer requirements, using prepared notes and diagrams from the ideation session as a guide. </a:t>
            </a:r>
          </a:p>
          <a:p>
            <a:pPr marL="0" indent="0">
              <a:spcAft>
                <a:spcPts val="600"/>
              </a:spcAft>
              <a:buNone/>
            </a:pPr>
            <a:r>
              <a:rPr lang="en-US" sz="2400" dirty="0">
                <a:latin typeface="+mn-lt"/>
              </a:rPr>
              <a:t>Be sure to do the following:</a:t>
            </a:r>
          </a:p>
          <a:p>
            <a:pPr marL="457200" indent="-457200">
              <a:spcAft>
                <a:spcPts val="600"/>
              </a:spcAft>
              <a:buClr>
                <a:srgbClr val="107BD4"/>
              </a:buClr>
              <a:buFont typeface="Wingdings" charset="2"/>
              <a:buChar char="q"/>
            </a:pPr>
            <a:r>
              <a:rPr lang="en-US" sz="2000" dirty="0">
                <a:latin typeface="+mn-lt"/>
              </a:rPr>
              <a:t>Ensure customer background &amp; business strategy is understood.</a:t>
            </a:r>
          </a:p>
          <a:p>
            <a:pPr marL="457200" indent="-457200">
              <a:spcAft>
                <a:spcPts val="600"/>
              </a:spcAft>
              <a:buClr>
                <a:srgbClr val="107BD4"/>
              </a:buClr>
              <a:buFont typeface="Wingdings" charset="2"/>
              <a:buChar char="q"/>
            </a:pPr>
            <a:r>
              <a:rPr lang="en-US" sz="2000" dirty="0">
                <a:latin typeface="+mn-lt"/>
              </a:rPr>
              <a:t>Clarify the project background and its drivers/aims.</a:t>
            </a:r>
          </a:p>
          <a:p>
            <a:pPr marL="457200" indent="-457200">
              <a:spcAft>
                <a:spcPts val="600"/>
              </a:spcAft>
              <a:buClr>
                <a:srgbClr val="107BD4"/>
              </a:buClr>
              <a:buFont typeface="Wingdings" charset="2"/>
              <a:buChar char="q"/>
            </a:pPr>
            <a:r>
              <a:rPr lang="en-US" sz="2000" dirty="0">
                <a:latin typeface="+mn-lt"/>
              </a:rPr>
              <a:t>Cover the technology landscape: Do they require a hybrid solution or 100% cloud, what is the current technology competency of the team if they will be maintaining the solution, has the customer proposed technologies they’d like to use.</a:t>
            </a:r>
          </a:p>
          <a:p>
            <a:pPr marL="457200" indent="-457200">
              <a:spcAft>
                <a:spcPts val="600"/>
              </a:spcAft>
              <a:buClr>
                <a:srgbClr val="107BD4"/>
              </a:buClr>
              <a:buFont typeface="Wingdings" charset="2"/>
              <a:buChar char="q"/>
            </a:pPr>
            <a:r>
              <a:rPr lang="en-US" sz="2000" dirty="0">
                <a:latin typeface="+mn-lt"/>
              </a:rPr>
              <a:t>Go over usage scenarios for the solution, from the perspective of their internal and external users.</a:t>
            </a:r>
          </a:p>
          <a:p>
            <a:pPr marL="457200" indent="-457200">
              <a:spcAft>
                <a:spcPts val="600"/>
              </a:spcAft>
              <a:buClr>
                <a:srgbClr val="107BD4"/>
              </a:buClr>
              <a:buFont typeface="Wingdings" charset="2"/>
              <a:buChar char="q"/>
            </a:pPr>
            <a:r>
              <a:rPr lang="en-US" sz="2000" dirty="0">
                <a:latin typeface="+mn-lt"/>
              </a:rPr>
              <a:t>Take down all upfront functional and non-functional requirements.</a:t>
            </a: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84120" y="1190779"/>
            <a:ext cx="2268229" cy="489365"/>
            <a:chOff x="484120" y="1190779"/>
            <a:chExt cx="2268229"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84120" y="1200095"/>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872614" y="1190779"/>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2">
                      <a:lumMod val="50000"/>
                    </a:schemeClr>
                  </a:solidFill>
                </a:rPr>
                <a:t>Allow ~3 hours</a:t>
              </a:r>
            </a:p>
          </p:txBody>
        </p:sp>
      </p:grpSp>
    </p:spTree>
    <p:extLst>
      <p:ext uri="{BB962C8B-B14F-4D97-AF65-F5344CB8AC3E}">
        <p14:creationId xmlns:p14="http://schemas.microsoft.com/office/powerpoint/2010/main" val="14692236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Envisioning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11652250" cy="4102662"/>
          </a:xfrm>
          <a:prstGeom prst="rect">
            <a:avLst/>
          </a:prstGeom>
        </p:spPr>
        <p:txBody>
          <a:bodyPr wrap="square">
            <a:spAutoFit/>
          </a:bodyPr>
          <a:lstStyle/>
          <a:p>
            <a:pPr marL="0" indent="0">
              <a:spcAft>
                <a:spcPts val="600"/>
              </a:spcAft>
              <a:buNone/>
            </a:pPr>
            <a:r>
              <a:rPr lang="en-US" sz="2400" dirty="0">
                <a:latin typeface="+mn-lt"/>
              </a:rPr>
              <a:t>Work with your group to brainstorm the solution approach, based on details captured from the discovery and ideation sessions. </a:t>
            </a:r>
          </a:p>
          <a:p>
            <a:pPr marL="0" indent="0">
              <a:spcAft>
                <a:spcPts val="600"/>
              </a:spcAft>
              <a:buNone/>
            </a:pPr>
            <a:r>
              <a:rPr lang="en-US" sz="2400" dirty="0">
                <a:latin typeface="+mn-lt"/>
              </a:rPr>
              <a:t>Be sure to do the following:</a:t>
            </a:r>
          </a:p>
          <a:p>
            <a:pPr marL="457200" indent="-457200">
              <a:spcAft>
                <a:spcPts val="600"/>
              </a:spcAft>
              <a:buClr>
                <a:srgbClr val="107BD4"/>
              </a:buClr>
              <a:buFont typeface="Wingdings" charset="2"/>
              <a:buChar char="q"/>
            </a:pPr>
            <a:r>
              <a:rPr lang="en-US" sz="2000" dirty="0">
                <a:latin typeface="+mn-lt"/>
              </a:rPr>
              <a:t>Key functionalities and capabilities of the solution to meet functional requirements and goals</a:t>
            </a:r>
          </a:p>
          <a:p>
            <a:pPr marL="457200" indent="-457200">
              <a:spcAft>
                <a:spcPts val="600"/>
              </a:spcAft>
              <a:buClr>
                <a:srgbClr val="107BD4"/>
              </a:buClr>
              <a:buFont typeface="Wingdings" charset="2"/>
              <a:buChar char="q"/>
            </a:pPr>
            <a:r>
              <a:rPr lang="en-US" sz="2000" dirty="0">
                <a:latin typeface="+mn-lt"/>
              </a:rPr>
              <a:t>Components of the solution (e.g. which app services, data services, client side software, identity services, etc.)</a:t>
            </a:r>
          </a:p>
          <a:p>
            <a:pPr marL="457200" indent="-457200">
              <a:spcAft>
                <a:spcPts val="600"/>
              </a:spcAft>
              <a:buClr>
                <a:srgbClr val="107BD4"/>
              </a:buClr>
              <a:buFont typeface="Wingdings" charset="2"/>
              <a:buChar char="q"/>
            </a:pPr>
            <a:r>
              <a:rPr lang="en-US" sz="2000" dirty="0">
                <a:latin typeface="+mn-lt"/>
              </a:rPr>
              <a:t>Security considerations (TLS, identity, authorization, etc.)</a:t>
            </a:r>
          </a:p>
          <a:p>
            <a:pPr marL="457200" indent="-457200">
              <a:spcAft>
                <a:spcPts val="600"/>
              </a:spcAft>
              <a:buClr>
                <a:srgbClr val="107BD4"/>
              </a:buClr>
              <a:buFont typeface="Wingdings" charset="2"/>
              <a:buChar char="q"/>
            </a:pPr>
            <a:r>
              <a:rPr lang="en-US" sz="2000" dirty="0">
                <a:latin typeface="+mn-lt"/>
              </a:rPr>
              <a:t>Compliance considerations (HIPAA, PCI, etc.)</a:t>
            </a:r>
          </a:p>
          <a:p>
            <a:pPr marL="457200" indent="-457200">
              <a:spcAft>
                <a:spcPts val="600"/>
              </a:spcAft>
              <a:buClr>
                <a:srgbClr val="107BD4"/>
              </a:buClr>
              <a:buFont typeface="Wingdings" charset="2"/>
              <a:buChar char="q"/>
            </a:pPr>
            <a:r>
              <a:rPr lang="en-US" sz="2000" dirty="0">
                <a:latin typeface="+mn-lt"/>
              </a:rPr>
              <a:t>Identify external connections and integration points (APIs, business intelligence)</a:t>
            </a:r>
          </a:p>
          <a:p>
            <a:pPr marL="457200" indent="-457200">
              <a:spcAft>
                <a:spcPts val="600"/>
              </a:spcAft>
              <a:buClr>
                <a:srgbClr val="107BD4"/>
              </a:buClr>
              <a:buFont typeface="Wingdings" charset="2"/>
              <a:buChar char="q"/>
            </a:pPr>
            <a:r>
              <a:rPr lang="en-US" sz="2000" dirty="0">
                <a:latin typeface="+mn-lt"/>
              </a:rPr>
              <a:t>Map requirements and scenarios to the proposed solution components</a:t>
            </a: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22788" y="936192"/>
            <a:ext cx="2209165" cy="489365"/>
            <a:chOff x="422788" y="936192"/>
            <a:chExt cx="2209165"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22788" y="936192"/>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752218" y="936192"/>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2">
                      <a:lumMod val="50000"/>
                    </a:schemeClr>
                  </a:solidFill>
                </a:rPr>
                <a:t>Allow ~4 hours</a:t>
              </a:r>
            </a:p>
          </p:txBody>
        </p:sp>
      </p:grpSp>
    </p:spTree>
    <p:extLst>
      <p:ext uri="{BB962C8B-B14F-4D97-AF65-F5344CB8AC3E}">
        <p14:creationId xmlns:p14="http://schemas.microsoft.com/office/powerpoint/2010/main" val="28160639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Planning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11652250" cy="5219891"/>
          </a:xfrm>
          <a:prstGeom prst="rect">
            <a:avLst/>
          </a:prstGeom>
        </p:spPr>
        <p:txBody>
          <a:bodyPr wrap="square">
            <a:spAutoFit/>
          </a:bodyPr>
          <a:lstStyle/>
          <a:p>
            <a:pPr marL="0" indent="0">
              <a:spcAft>
                <a:spcPts val="600"/>
              </a:spcAft>
              <a:buNone/>
            </a:pPr>
            <a:r>
              <a:rPr lang="en-US" sz="2000" dirty="0">
                <a:latin typeface="+mn-lt"/>
              </a:rPr>
              <a:t>Work with your group to establish a plan of action and parameters of deliverables, required resources, milestones, and deciding on POC or pilot opportunities and requirements. </a:t>
            </a:r>
          </a:p>
          <a:p>
            <a:pPr marL="0" indent="0">
              <a:spcAft>
                <a:spcPts val="600"/>
              </a:spcAft>
              <a:buNone/>
            </a:pPr>
            <a:r>
              <a:rPr lang="en-US" sz="2000" dirty="0">
                <a:latin typeface="+mn-lt"/>
              </a:rPr>
              <a:t>Be sure to do the following:</a:t>
            </a:r>
          </a:p>
          <a:p>
            <a:pPr marL="457200" indent="-457200">
              <a:spcAft>
                <a:spcPts val="600"/>
              </a:spcAft>
              <a:buClr>
                <a:srgbClr val="107BD4"/>
              </a:buClr>
              <a:buFont typeface="Wingdings" charset="2"/>
              <a:buChar char="q"/>
            </a:pPr>
            <a:r>
              <a:rPr lang="en-US" sz="1800" dirty="0">
                <a:latin typeface="+mn-lt"/>
              </a:rPr>
              <a:t>Establish proof points</a:t>
            </a:r>
          </a:p>
          <a:p>
            <a:pPr marL="457200" indent="-457200">
              <a:spcAft>
                <a:spcPts val="600"/>
              </a:spcAft>
              <a:buClr>
                <a:srgbClr val="107BD4"/>
              </a:buClr>
              <a:buFont typeface="Wingdings" charset="2"/>
              <a:buChar char="q"/>
            </a:pPr>
            <a:r>
              <a:rPr lang="en-US" sz="1800" dirty="0">
                <a:latin typeface="+mn-lt"/>
              </a:rPr>
              <a:t>Identify exclusions, risks, and issues (refine solution functionality)</a:t>
            </a:r>
          </a:p>
          <a:p>
            <a:pPr marL="457200" indent="-457200">
              <a:spcAft>
                <a:spcPts val="600"/>
              </a:spcAft>
              <a:buClr>
                <a:srgbClr val="107BD4"/>
              </a:buClr>
              <a:buFont typeface="Wingdings" charset="2"/>
              <a:buChar char="q"/>
            </a:pPr>
            <a:r>
              <a:rPr lang="en-US" sz="1800" dirty="0">
                <a:latin typeface="+mn-lt"/>
              </a:rPr>
              <a:t>List project pre-requisites (legal, funding, technical, etc.)</a:t>
            </a:r>
          </a:p>
          <a:p>
            <a:pPr marL="457200" indent="-457200">
              <a:spcAft>
                <a:spcPts val="600"/>
              </a:spcAft>
              <a:buClr>
                <a:srgbClr val="107BD4"/>
              </a:buClr>
              <a:buFont typeface="Wingdings" charset="2"/>
              <a:buChar char="q"/>
            </a:pPr>
            <a:r>
              <a:rPr lang="en-US" sz="1800" dirty="0">
                <a:latin typeface="+mn-lt"/>
              </a:rPr>
              <a:t>List required resources</a:t>
            </a:r>
          </a:p>
          <a:p>
            <a:pPr marL="457200" indent="-457200">
              <a:spcAft>
                <a:spcPts val="600"/>
              </a:spcAft>
              <a:buClr>
                <a:srgbClr val="107BD4"/>
              </a:buClr>
              <a:buFont typeface="Wingdings" charset="2"/>
              <a:buChar char="q"/>
            </a:pPr>
            <a:r>
              <a:rPr lang="en-US" sz="1800" dirty="0">
                <a:latin typeface="+mn-lt"/>
              </a:rPr>
              <a:t>Notate long-term project plans (continued maintenance, training, handover to customer’s technical staff)</a:t>
            </a:r>
          </a:p>
          <a:p>
            <a:pPr marL="457200" indent="-457200">
              <a:spcAft>
                <a:spcPts val="600"/>
              </a:spcAft>
              <a:buClr>
                <a:srgbClr val="107BD4"/>
              </a:buClr>
              <a:buFont typeface="Wingdings" charset="2"/>
              <a:buChar char="q"/>
            </a:pPr>
            <a:r>
              <a:rPr lang="en-US" sz="1800" dirty="0">
                <a:latin typeface="+mn-lt"/>
              </a:rPr>
              <a:t>Establish parameters of communication (primary proof-testing, preferred means of communication, frequency of meetings, whether conducted in person or virtually, and how often)</a:t>
            </a:r>
          </a:p>
          <a:p>
            <a:pPr marL="457200" indent="-457200">
              <a:spcAft>
                <a:spcPts val="600"/>
              </a:spcAft>
              <a:buClr>
                <a:srgbClr val="107BD4"/>
              </a:buClr>
              <a:buFont typeface="Wingdings" charset="2"/>
              <a:buChar char="q"/>
            </a:pPr>
            <a:r>
              <a:rPr lang="en-US" sz="1800" dirty="0">
                <a:latin typeface="+mn-lt"/>
              </a:rPr>
              <a:t>Identify candidates for technology or design POC/prototype</a:t>
            </a:r>
          </a:p>
          <a:p>
            <a:pPr marL="457200" indent="-457200">
              <a:spcAft>
                <a:spcPts val="600"/>
              </a:spcAft>
              <a:buClr>
                <a:srgbClr val="107BD4"/>
              </a:buClr>
              <a:buFont typeface="Wingdings" charset="2"/>
              <a:buChar char="q"/>
            </a:pPr>
            <a:r>
              <a:rPr lang="en-US" sz="1800" dirty="0">
                <a:latin typeface="+mn-lt"/>
              </a:rPr>
              <a:t>Identify an opportunity for a pilot</a:t>
            </a:r>
          </a:p>
          <a:p>
            <a:pPr marL="457200" indent="-457200">
              <a:spcAft>
                <a:spcPts val="600"/>
              </a:spcAft>
              <a:buClr>
                <a:srgbClr val="107BD4"/>
              </a:buClr>
              <a:buFont typeface="Wingdings" charset="2"/>
              <a:buChar char="q"/>
            </a:pPr>
            <a:r>
              <a:rPr lang="en-US" sz="1800" dirty="0">
                <a:latin typeface="+mn-lt"/>
              </a:rPr>
              <a:t>Consider if POC or pilot is appropriate as the next step</a:t>
            </a:r>
          </a:p>
          <a:p>
            <a:pPr marL="457200" indent="-457200">
              <a:spcAft>
                <a:spcPts val="600"/>
              </a:spcAft>
              <a:buClr>
                <a:srgbClr val="107BD4"/>
              </a:buClr>
              <a:buFont typeface="Wingdings" charset="2"/>
              <a:buChar char="q"/>
            </a:pPr>
            <a:r>
              <a:rPr lang="en-US" sz="1800" dirty="0">
                <a:latin typeface="+mn-lt"/>
              </a:rPr>
              <a:t>Establish solution deliverables, including for POC or pilot if applicable</a:t>
            </a:r>
            <a:endParaRPr lang="en-US" sz="2400" dirty="0">
              <a:latin typeface="+mn-lt"/>
            </a:endParaRP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22788" y="936192"/>
            <a:ext cx="2209165" cy="489365"/>
            <a:chOff x="422788" y="936192"/>
            <a:chExt cx="2209165"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22788" y="936192"/>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752218" y="936192"/>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2">
                      <a:lumMod val="50000"/>
                    </a:schemeClr>
                  </a:solidFill>
                </a:rPr>
                <a:t>Allow ~8 hours</a:t>
              </a:r>
            </a:p>
          </p:txBody>
        </p:sp>
      </p:grpSp>
    </p:spTree>
    <p:extLst>
      <p:ext uri="{BB962C8B-B14F-4D97-AF65-F5344CB8AC3E}">
        <p14:creationId xmlns:p14="http://schemas.microsoft.com/office/powerpoint/2010/main" val="4473954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a:t>
            </a:r>
            <a:r>
              <a:rPr lang="mr-IN" dirty="0"/>
              <a:t>–</a:t>
            </a:r>
            <a:r>
              <a:rPr lang="en-US" dirty="0"/>
              <a:t> POC or Pilot?</a:t>
            </a:r>
          </a:p>
        </p:txBody>
      </p:sp>
      <p:sp>
        <p:nvSpPr>
          <p:cNvPr id="4" name="Diamond 3"/>
          <p:cNvSpPr/>
          <p:nvPr/>
        </p:nvSpPr>
        <p:spPr bwMode="auto">
          <a:xfrm>
            <a:off x="567967" y="3382733"/>
            <a:ext cx="508000" cy="50800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338597" y="3794633"/>
            <a:ext cx="98058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Start</a:t>
            </a:r>
          </a:p>
        </p:txBody>
      </p:sp>
      <p:sp>
        <p:nvSpPr>
          <p:cNvPr id="7" name="Rectangle 6"/>
          <p:cNvSpPr/>
          <p:nvPr/>
        </p:nvSpPr>
        <p:spPr>
          <a:xfrm>
            <a:off x="1582932" y="2397274"/>
            <a:ext cx="2560316" cy="480131"/>
          </a:xfrm>
          <a:prstGeom prst="rect">
            <a:avLst/>
          </a:prstGeom>
        </p:spPr>
        <p:txBody>
          <a:bodyPr wrap="none">
            <a:spAutoFit/>
          </a:bodyPr>
          <a:lstStyle/>
          <a:p>
            <a:pPr>
              <a:lnSpc>
                <a:spcPct val="90000"/>
              </a:lnSpc>
              <a:spcAft>
                <a:spcPts val="600"/>
              </a:spcAft>
            </a:pPr>
            <a:r>
              <a:rPr lang="en-US" sz="1400" dirty="0"/>
              <a:t>Will proving the scope out</a:t>
            </a:r>
            <a:br>
              <a:rPr lang="en-US" sz="1400" dirty="0"/>
            </a:br>
            <a:r>
              <a:rPr lang="en-US" sz="1400" dirty="0"/>
              <a:t>earlier risk the overall project?</a:t>
            </a:r>
          </a:p>
        </p:txBody>
      </p:sp>
      <p:sp>
        <p:nvSpPr>
          <p:cNvPr id="9" name="Rectangle 8"/>
          <p:cNvSpPr/>
          <p:nvPr/>
        </p:nvSpPr>
        <p:spPr>
          <a:xfrm>
            <a:off x="7068852" y="4169188"/>
            <a:ext cx="1961819" cy="480131"/>
          </a:xfrm>
          <a:prstGeom prst="rect">
            <a:avLst/>
          </a:prstGeom>
        </p:spPr>
        <p:txBody>
          <a:bodyPr wrap="none">
            <a:spAutoFit/>
          </a:bodyPr>
          <a:lstStyle/>
          <a:p>
            <a:pPr>
              <a:lnSpc>
                <a:spcPct val="90000"/>
              </a:lnSpc>
              <a:spcAft>
                <a:spcPts val="600"/>
              </a:spcAft>
            </a:pPr>
            <a:r>
              <a:rPr lang="en-US" sz="1400" dirty="0"/>
              <a:t>Does it need to release</a:t>
            </a:r>
            <a:br>
              <a:rPr lang="en-US" sz="1400" dirty="0"/>
            </a:br>
            <a:r>
              <a:rPr lang="en-US" sz="1400" dirty="0"/>
              <a:t>into production?</a:t>
            </a:r>
          </a:p>
        </p:txBody>
      </p:sp>
      <p:sp>
        <p:nvSpPr>
          <p:cNvPr id="10" name="Rectangle 9"/>
          <p:cNvSpPr/>
          <p:nvPr/>
        </p:nvSpPr>
        <p:spPr>
          <a:xfrm>
            <a:off x="1545528" y="4469952"/>
            <a:ext cx="3376593" cy="480131"/>
          </a:xfrm>
          <a:prstGeom prst="rect">
            <a:avLst/>
          </a:prstGeom>
        </p:spPr>
        <p:txBody>
          <a:bodyPr wrap="square">
            <a:spAutoFit/>
          </a:bodyPr>
          <a:lstStyle/>
          <a:p>
            <a:pPr>
              <a:lnSpc>
                <a:spcPct val="90000"/>
              </a:lnSpc>
              <a:spcAft>
                <a:spcPts val="600"/>
              </a:spcAft>
            </a:pPr>
            <a:r>
              <a:rPr lang="en-US" sz="1400" dirty="0"/>
              <a:t>Is the technology/architecture unfamiliar</a:t>
            </a:r>
            <a:br>
              <a:rPr lang="en-US" sz="1400" dirty="0"/>
            </a:br>
            <a:r>
              <a:rPr lang="en-US" sz="1400" dirty="0"/>
              <a:t>to the customer?</a:t>
            </a:r>
          </a:p>
        </p:txBody>
      </p:sp>
      <p:sp>
        <p:nvSpPr>
          <p:cNvPr id="12" name="Rectangle 11"/>
          <p:cNvSpPr/>
          <p:nvPr/>
        </p:nvSpPr>
        <p:spPr>
          <a:xfrm>
            <a:off x="1562072" y="3401495"/>
            <a:ext cx="3278141" cy="480131"/>
          </a:xfrm>
          <a:prstGeom prst="rect">
            <a:avLst/>
          </a:prstGeom>
        </p:spPr>
        <p:txBody>
          <a:bodyPr wrap="none">
            <a:spAutoFit/>
          </a:bodyPr>
          <a:lstStyle/>
          <a:p>
            <a:pPr>
              <a:lnSpc>
                <a:spcPct val="90000"/>
              </a:lnSpc>
              <a:spcAft>
                <a:spcPts val="600"/>
              </a:spcAft>
            </a:pPr>
            <a:r>
              <a:rPr lang="en-US" sz="1400" dirty="0"/>
              <a:t>Is there uncertainty about the </a:t>
            </a:r>
            <a:br>
              <a:rPr lang="en-US" sz="1400" dirty="0"/>
            </a:br>
            <a:r>
              <a:rPr lang="en-US" sz="1400" dirty="0"/>
              <a:t>recommended technology/architecture?</a:t>
            </a:r>
          </a:p>
        </p:txBody>
      </p:sp>
      <p:cxnSp>
        <p:nvCxnSpPr>
          <p:cNvPr id="13" name="Elbow Connector 12"/>
          <p:cNvCxnSpPr>
            <a:stCxn id="76" idx="3"/>
            <a:endCxn id="9" idx="0"/>
          </p:cNvCxnSpPr>
          <p:nvPr/>
        </p:nvCxnSpPr>
        <p:spPr>
          <a:xfrm>
            <a:off x="5826154" y="2760839"/>
            <a:ext cx="2223608" cy="140834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826154" y="2727178"/>
            <a:ext cx="433837" cy="286232"/>
          </a:xfrm>
          <a:prstGeom prst="rect">
            <a:avLst/>
          </a:prstGeom>
        </p:spPr>
        <p:txBody>
          <a:bodyPr wrap="none">
            <a:spAutoFit/>
          </a:bodyPr>
          <a:lstStyle/>
          <a:p>
            <a:pPr>
              <a:lnSpc>
                <a:spcPct val="90000"/>
              </a:lnSpc>
              <a:spcAft>
                <a:spcPts val="600"/>
              </a:spcAft>
            </a:pPr>
            <a:r>
              <a:rPr lang="en-US" sz="1400"/>
              <a:t>yes</a:t>
            </a:r>
            <a:endParaRPr lang="en-US" sz="1400" dirty="0"/>
          </a:p>
        </p:txBody>
      </p:sp>
      <p:cxnSp>
        <p:nvCxnSpPr>
          <p:cNvPr id="18" name="Elbow Connector 17"/>
          <p:cNvCxnSpPr>
            <a:stCxn id="79" idx="3"/>
            <a:endCxn id="9" idx="0"/>
          </p:cNvCxnSpPr>
          <p:nvPr/>
        </p:nvCxnSpPr>
        <p:spPr>
          <a:xfrm>
            <a:off x="5826153" y="3751386"/>
            <a:ext cx="2223609" cy="41780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826153" y="3752001"/>
            <a:ext cx="433837" cy="286232"/>
          </a:xfrm>
          <a:prstGeom prst="rect">
            <a:avLst/>
          </a:prstGeom>
        </p:spPr>
        <p:txBody>
          <a:bodyPr wrap="none">
            <a:spAutoFit/>
          </a:bodyPr>
          <a:lstStyle/>
          <a:p>
            <a:pPr>
              <a:lnSpc>
                <a:spcPct val="90000"/>
              </a:lnSpc>
              <a:spcAft>
                <a:spcPts val="600"/>
              </a:spcAft>
            </a:pPr>
            <a:r>
              <a:rPr lang="en-US" sz="1400"/>
              <a:t>yes</a:t>
            </a:r>
            <a:endParaRPr lang="en-US" sz="1400" dirty="0"/>
          </a:p>
        </p:txBody>
      </p:sp>
      <p:cxnSp>
        <p:nvCxnSpPr>
          <p:cNvPr id="20" name="Elbow Connector 19"/>
          <p:cNvCxnSpPr/>
          <p:nvPr/>
        </p:nvCxnSpPr>
        <p:spPr>
          <a:xfrm rot="16200000" flipH="1">
            <a:off x="7863352" y="4774404"/>
            <a:ext cx="524090" cy="2491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898201" y="4385070"/>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sp>
        <p:nvSpPr>
          <p:cNvPr id="22" name="Rectangle 21"/>
          <p:cNvSpPr/>
          <p:nvPr/>
        </p:nvSpPr>
        <p:spPr>
          <a:xfrm>
            <a:off x="9507855" y="5284210"/>
            <a:ext cx="1250663" cy="313932"/>
          </a:xfrm>
          <a:prstGeom prst="rect">
            <a:avLst/>
          </a:prstGeom>
          <a:ln w="28575">
            <a:solidFill>
              <a:srgbClr val="107BD4"/>
            </a:solidFill>
          </a:ln>
        </p:spPr>
        <p:txBody>
          <a:bodyPr wrap="none">
            <a:spAutoFit/>
          </a:bodyPr>
          <a:lstStyle/>
          <a:p>
            <a:pPr>
              <a:lnSpc>
                <a:spcPct val="90000"/>
              </a:lnSpc>
              <a:spcAft>
                <a:spcPts val="600"/>
              </a:spcAft>
            </a:pPr>
            <a:r>
              <a:rPr lang="en-US" sz="1600" dirty="0"/>
              <a:t>Build a POC</a:t>
            </a:r>
          </a:p>
        </p:txBody>
      </p:sp>
      <p:sp>
        <p:nvSpPr>
          <p:cNvPr id="24" name="Rectangle 23"/>
          <p:cNvSpPr/>
          <p:nvPr/>
        </p:nvSpPr>
        <p:spPr>
          <a:xfrm>
            <a:off x="7954564" y="4578969"/>
            <a:ext cx="433837" cy="286232"/>
          </a:xfrm>
          <a:prstGeom prst="rect">
            <a:avLst/>
          </a:prstGeom>
        </p:spPr>
        <p:txBody>
          <a:bodyPr wrap="none">
            <a:spAutoFit/>
          </a:bodyPr>
          <a:lstStyle/>
          <a:p>
            <a:pPr>
              <a:lnSpc>
                <a:spcPct val="90000"/>
              </a:lnSpc>
              <a:spcAft>
                <a:spcPts val="600"/>
              </a:spcAft>
            </a:pPr>
            <a:r>
              <a:rPr lang="en-US" sz="1400"/>
              <a:t>yes</a:t>
            </a:r>
            <a:endParaRPr lang="en-US" sz="1400" dirty="0"/>
          </a:p>
        </p:txBody>
      </p:sp>
      <p:sp>
        <p:nvSpPr>
          <p:cNvPr id="25" name="Rectangle 24"/>
          <p:cNvSpPr/>
          <p:nvPr/>
        </p:nvSpPr>
        <p:spPr>
          <a:xfrm>
            <a:off x="7723241" y="5284210"/>
            <a:ext cx="1257075" cy="313932"/>
          </a:xfrm>
          <a:prstGeom prst="rect">
            <a:avLst/>
          </a:prstGeom>
          <a:ln w="28575">
            <a:solidFill>
              <a:srgbClr val="107BD4"/>
            </a:solidFill>
          </a:ln>
        </p:spPr>
        <p:txBody>
          <a:bodyPr wrap="none">
            <a:spAutoFit/>
          </a:bodyPr>
          <a:lstStyle/>
          <a:p>
            <a:pPr>
              <a:lnSpc>
                <a:spcPct val="90000"/>
              </a:lnSpc>
              <a:spcAft>
                <a:spcPts val="600"/>
              </a:spcAft>
            </a:pPr>
            <a:r>
              <a:rPr lang="en-US" sz="1600" dirty="0"/>
              <a:t>Build a Pilot</a:t>
            </a:r>
          </a:p>
        </p:txBody>
      </p:sp>
      <p:cxnSp>
        <p:nvCxnSpPr>
          <p:cNvPr id="33" name="Elbow Connector 32"/>
          <p:cNvCxnSpPr>
            <a:stCxn id="85" idx="3"/>
            <a:endCxn id="9" idx="1"/>
          </p:cNvCxnSpPr>
          <p:nvPr/>
        </p:nvCxnSpPr>
        <p:spPr>
          <a:xfrm flipV="1">
            <a:off x="5822205" y="4409254"/>
            <a:ext cx="1246647" cy="2540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784838" y="4600834"/>
            <a:ext cx="467785" cy="286232"/>
          </a:xfrm>
          <a:prstGeom prst="rect">
            <a:avLst/>
          </a:prstGeom>
        </p:spPr>
        <p:txBody>
          <a:bodyPr wrap="square">
            <a:spAutoFit/>
          </a:bodyPr>
          <a:lstStyle/>
          <a:p>
            <a:pPr>
              <a:lnSpc>
                <a:spcPct val="90000"/>
              </a:lnSpc>
              <a:spcAft>
                <a:spcPts val="600"/>
              </a:spcAft>
            </a:pPr>
            <a:r>
              <a:rPr lang="en-US" sz="1400" dirty="0"/>
              <a:t>yes</a:t>
            </a:r>
          </a:p>
        </p:txBody>
      </p:sp>
      <p:cxnSp>
        <p:nvCxnSpPr>
          <p:cNvPr id="36" name="Elbow Connector 35"/>
          <p:cNvCxnSpPr>
            <a:stCxn id="9" idx="3"/>
            <a:endCxn id="22" idx="0"/>
          </p:cNvCxnSpPr>
          <p:nvPr/>
        </p:nvCxnSpPr>
        <p:spPr>
          <a:xfrm>
            <a:off x="9030671" y="4409254"/>
            <a:ext cx="1102516" cy="8749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69870" y="1258765"/>
            <a:ext cx="10249185" cy="646331"/>
          </a:xfrm>
          <a:prstGeom prst="rect">
            <a:avLst/>
          </a:prstGeom>
        </p:spPr>
        <p:txBody>
          <a:bodyPr wrap="square">
            <a:spAutoFit/>
          </a:bodyPr>
          <a:lstStyle/>
          <a:p>
            <a:pPr>
              <a:lnSpc>
                <a:spcPct val="90000"/>
              </a:lnSpc>
              <a:spcAft>
                <a:spcPts val="600"/>
              </a:spcAft>
            </a:pPr>
            <a:r>
              <a:rPr lang="en-US" sz="2000" dirty="0"/>
              <a:t>When choosing between implementing a POC or a pilot for a given scope, consider the following questions to help you make your decision:</a:t>
            </a:r>
          </a:p>
        </p:txBody>
      </p:sp>
      <p:sp>
        <p:nvSpPr>
          <p:cNvPr id="42" name="Left Brace 41"/>
          <p:cNvSpPr/>
          <p:nvPr/>
        </p:nvSpPr>
        <p:spPr>
          <a:xfrm>
            <a:off x="1159458" y="2513936"/>
            <a:ext cx="423471" cy="2230475"/>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3" name="Rectangle 42"/>
          <p:cNvSpPr/>
          <p:nvPr/>
        </p:nvSpPr>
        <p:spPr>
          <a:xfrm>
            <a:off x="3634239" y="5565998"/>
            <a:ext cx="2536272" cy="535531"/>
          </a:xfrm>
          <a:prstGeom prst="rect">
            <a:avLst/>
          </a:prstGeom>
          <a:ln w="28575">
            <a:solidFill>
              <a:srgbClr val="107BD4"/>
            </a:solidFill>
          </a:ln>
        </p:spPr>
        <p:txBody>
          <a:bodyPr wrap="none">
            <a:spAutoFit/>
          </a:bodyPr>
          <a:lstStyle/>
          <a:p>
            <a:pPr>
              <a:lnSpc>
                <a:spcPct val="90000"/>
              </a:lnSpc>
              <a:spcAft>
                <a:spcPts val="600"/>
              </a:spcAft>
            </a:pPr>
            <a:r>
              <a:rPr lang="en-US" sz="1600" dirty="0"/>
              <a:t>Build neither POC or Pilot,</a:t>
            </a:r>
            <a:br>
              <a:rPr lang="en-US" sz="1600" dirty="0"/>
            </a:br>
            <a:r>
              <a:rPr lang="en-US" sz="1600" dirty="0"/>
              <a:t>deliver as part of solution</a:t>
            </a:r>
          </a:p>
        </p:txBody>
      </p:sp>
      <p:sp>
        <p:nvSpPr>
          <p:cNvPr id="44" name="Rectangle 43"/>
          <p:cNvSpPr/>
          <p:nvPr/>
        </p:nvSpPr>
        <p:spPr>
          <a:xfrm>
            <a:off x="5237725" y="3058167"/>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cxnSp>
        <p:nvCxnSpPr>
          <p:cNvPr id="45" name="Elbow Connector 44"/>
          <p:cNvCxnSpPr>
            <a:stCxn id="76" idx="2"/>
            <a:endCxn id="43" idx="0"/>
          </p:cNvCxnSpPr>
          <p:nvPr/>
        </p:nvCxnSpPr>
        <p:spPr>
          <a:xfrm rot="5400000">
            <a:off x="3961686" y="3948431"/>
            <a:ext cx="2558257" cy="676877"/>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Diamond 75"/>
          <p:cNvSpPr/>
          <p:nvPr/>
        </p:nvSpPr>
        <p:spPr bwMode="auto">
          <a:xfrm>
            <a:off x="5332349" y="2513936"/>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Diamond 78"/>
          <p:cNvSpPr/>
          <p:nvPr/>
        </p:nvSpPr>
        <p:spPr bwMode="auto">
          <a:xfrm>
            <a:off x="5332348" y="3504483"/>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Elbow Connector 90"/>
          <p:cNvCxnSpPr>
            <a:stCxn id="79" idx="2"/>
            <a:endCxn id="43" idx="0"/>
          </p:cNvCxnSpPr>
          <p:nvPr/>
        </p:nvCxnSpPr>
        <p:spPr>
          <a:xfrm rot="5400000">
            <a:off x="4456958" y="4443705"/>
            <a:ext cx="1567710" cy="676876"/>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cxnSpLocks/>
            <a:stCxn id="85" idx="2"/>
            <a:endCxn id="43" idx="0"/>
          </p:cNvCxnSpPr>
          <p:nvPr/>
        </p:nvCxnSpPr>
        <p:spPr>
          <a:xfrm rot="5400000">
            <a:off x="4910968" y="4901662"/>
            <a:ext cx="655743" cy="67292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229255" y="3921137"/>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sp>
        <p:nvSpPr>
          <p:cNvPr id="111" name="Rectangle 110"/>
          <p:cNvSpPr/>
          <p:nvPr/>
        </p:nvSpPr>
        <p:spPr>
          <a:xfrm>
            <a:off x="5201482" y="4951894"/>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cxnSp>
        <p:nvCxnSpPr>
          <p:cNvPr id="115" name="Elbow Connector 114"/>
          <p:cNvCxnSpPr>
            <a:stCxn id="7" idx="3"/>
            <a:endCxn id="76" idx="1"/>
          </p:cNvCxnSpPr>
          <p:nvPr/>
        </p:nvCxnSpPr>
        <p:spPr>
          <a:xfrm>
            <a:off x="4143248" y="2637340"/>
            <a:ext cx="1189101" cy="123499"/>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2" idx="3"/>
            <a:endCxn id="79" idx="1"/>
          </p:cNvCxnSpPr>
          <p:nvPr/>
        </p:nvCxnSpPr>
        <p:spPr>
          <a:xfrm>
            <a:off x="4840213" y="3641561"/>
            <a:ext cx="492135" cy="109825"/>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cxnSpLocks/>
            <a:endCxn id="85" idx="1"/>
          </p:cNvCxnSpPr>
          <p:nvPr/>
        </p:nvCxnSpPr>
        <p:spPr>
          <a:xfrm>
            <a:off x="4922121" y="4578969"/>
            <a:ext cx="406279" cy="84384"/>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Diamond 84"/>
          <p:cNvSpPr/>
          <p:nvPr/>
        </p:nvSpPr>
        <p:spPr bwMode="auto">
          <a:xfrm>
            <a:off x="5328400" y="4416450"/>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153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Whiteboarding Tips</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6164379" cy="4444294"/>
          </a:xfrm>
          <a:prstGeom prst="rect">
            <a:avLst/>
          </a:prstGeom>
        </p:spPr>
        <p:txBody>
          <a:bodyPr wrap="square">
            <a:spAutoFit/>
          </a:bodyPr>
          <a:lstStyle/>
          <a:p>
            <a:pPr marL="457200" indent="-457200">
              <a:spcAft>
                <a:spcPts val="600"/>
              </a:spcAft>
              <a:buClr>
                <a:srgbClr val="107BD4"/>
              </a:buClr>
              <a:buFont typeface="Wingdings" charset="2"/>
              <a:buChar char="q"/>
            </a:pPr>
            <a:r>
              <a:rPr lang="en-US" sz="2400" dirty="0">
                <a:latin typeface="+mn-lt"/>
              </a:rPr>
              <a:t>Start with a proven practice whiteboard layout.</a:t>
            </a:r>
          </a:p>
          <a:p>
            <a:pPr marL="457200" indent="-457200">
              <a:spcAft>
                <a:spcPts val="600"/>
              </a:spcAft>
              <a:buClr>
                <a:srgbClr val="107BD4"/>
              </a:buClr>
              <a:buFont typeface="Wingdings" charset="2"/>
              <a:buChar char="q"/>
            </a:pPr>
            <a:r>
              <a:rPr lang="en-US" sz="2400" dirty="0">
                <a:latin typeface="+mn-lt"/>
              </a:rPr>
              <a:t>Use standard icons from the Microsoft Cloud &amp; Enterprise symbol set.</a:t>
            </a:r>
          </a:p>
          <a:p>
            <a:pPr marL="457200" indent="-457200">
              <a:spcAft>
                <a:spcPts val="600"/>
              </a:spcAft>
              <a:buClr>
                <a:srgbClr val="107BD4"/>
              </a:buClr>
              <a:buFont typeface="Wingdings" charset="2"/>
              <a:buChar char="q"/>
            </a:pPr>
            <a:r>
              <a:rPr lang="en-US" sz="2400" dirty="0">
                <a:latin typeface="+mn-lt"/>
              </a:rPr>
              <a:t>Memorize your frequently used </a:t>
            </a:r>
            <a:br>
              <a:rPr lang="en-US" sz="2400" dirty="0">
                <a:latin typeface="+mn-lt"/>
              </a:rPr>
            </a:br>
            <a:r>
              <a:rPr lang="en-US" sz="2400" dirty="0">
                <a:latin typeface="+mn-lt"/>
              </a:rPr>
              <a:t>icons so you can sketch them </a:t>
            </a:r>
            <a:br>
              <a:rPr lang="en-US" sz="2400" dirty="0">
                <a:latin typeface="+mn-lt"/>
              </a:rPr>
            </a:br>
            <a:r>
              <a:rPr lang="en-US" sz="2400" dirty="0">
                <a:latin typeface="+mn-lt"/>
              </a:rPr>
              <a:t>quickly and be consistent.</a:t>
            </a:r>
          </a:p>
          <a:p>
            <a:pPr marL="457200" indent="-457200">
              <a:spcAft>
                <a:spcPts val="600"/>
              </a:spcAft>
              <a:buClr>
                <a:srgbClr val="107BD4"/>
              </a:buClr>
              <a:buFont typeface="Wingdings" charset="2"/>
              <a:buChar char="q"/>
            </a:pPr>
            <a:r>
              <a:rPr lang="en-US" sz="2400" dirty="0">
                <a:latin typeface="+mn-lt"/>
              </a:rPr>
              <a:t>Use the design to confirm your understanding with the customer.</a:t>
            </a:r>
          </a:p>
          <a:p>
            <a:pPr marL="457200" indent="-457200">
              <a:spcAft>
                <a:spcPts val="600"/>
              </a:spcAft>
              <a:buClr>
                <a:srgbClr val="107BD4"/>
              </a:buClr>
              <a:buFont typeface="Wingdings" charset="2"/>
              <a:buChar char="q"/>
            </a:pPr>
            <a:r>
              <a:rPr lang="en-US" sz="2400" dirty="0">
                <a:latin typeface="+mn-lt"/>
              </a:rPr>
              <a:t>Refine the whiteboard “sketch” in Visio or PowerPoint.</a:t>
            </a:r>
          </a:p>
        </p:txBody>
      </p:sp>
      <p:pic>
        <p:nvPicPr>
          <p:cNvPr id="5" name="Picture 4">
            <a:extLst>
              <a:ext uri="{FF2B5EF4-FFF2-40B4-BE49-F238E27FC236}">
                <a16:creationId xmlns:a16="http://schemas.microsoft.com/office/drawing/2014/main" id="{3B6F553C-8C91-4B2C-B89A-946FDAA529D1}"/>
              </a:ext>
            </a:extLst>
          </p:cNvPr>
          <p:cNvPicPr>
            <a:picLocks noChangeAspect="1"/>
          </p:cNvPicPr>
          <p:nvPr/>
        </p:nvPicPr>
        <p:blipFill rotWithShape="1">
          <a:blip r:embed="rId3">
            <a:extLst>
              <a:ext uri="{28A0092B-C50C-407E-A947-70E740481C1C}">
                <a14:useLocalDpi xmlns:a14="http://schemas.microsoft.com/office/drawing/2010/main" val="0"/>
              </a:ext>
            </a:extLst>
          </a:blip>
          <a:srcRect l="43782" r="-404"/>
          <a:stretch/>
        </p:blipFill>
        <p:spPr>
          <a:xfrm>
            <a:off x="7015280" y="0"/>
            <a:ext cx="5826125" cy="6858000"/>
          </a:xfrm>
          <a:prstGeom prst="rect">
            <a:avLst/>
          </a:prstGeom>
        </p:spPr>
      </p:pic>
    </p:spTree>
    <p:extLst>
      <p:ext uri="{BB962C8B-B14F-4D97-AF65-F5344CB8AC3E}">
        <p14:creationId xmlns:p14="http://schemas.microsoft.com/office/powerpoint/2010/main" val="11479614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dirty="0"/>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552979" y="2158118"/>
            <a:ext cx="9254212" cy="4307599"/>
          </a:xfrm>
          <a:prstGeom prst="rect">
            <a:avLst/>
          </a:prstGeom>
        </p:spPr>
      </p:pic>
      <p:sp>
        <p:nvSpPr>
          <p:cNvPr id="5" name="TextBox 4">
            <a:extLst>
              <a:ext uri="{FF2B5EF4-FFF2-40B4-BE49-F238E27FC236}">
                <a16:creationId xmlns:a16="http://schemas.microsoft.com/office/drawing/2014/main" id="{A58329A9-AF26-461B-9B71-82EF5ED29736}"/>
              </a:ext>
            </a:extLst>
          </p:cNvPr>
          <p:cNvSpPr txBox="1"/>
          <p:nvPr/>
        </p:nvSpPr>
        <p:spPr>
          <a:xfrm>
            <a:off x="9538262" y="1112049"/>
            <a:ext cx="2384809" cy="332706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Project Goal</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Requirements &amp; concerns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Parking lot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Current State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Future Vision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Implementation plan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Next steps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Wrap-up</a:t>
            </a:r>
          </a:p>
        </p:txBody>
      </p:sp>
    </p:spTree>
    <p:extLst>
      <p:ext uri="{BB962C8B-B14F-4D97-AF65-F5344CB8AC3E}">
        <p14:creationId xmlns:p14="http://schemas.microsoft.com/office/powerpoint/2010/main" val="296602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standard icons for Azure services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52" y="1328181"/>
            <a:ext cx="6292580" cy="5022794"/>
          </a:xfrm>
          <a:prstGeom prst="rect">
            <a:avLst/>
          </a:prstGeom>
        </p:spPr>
      </p:pic>
      <p:sp>
        <p:nvSpPr>
          <p:cNvPr id="7" name="Text Placeholder 2">
            <a:extLst>
              <a:ext uri="{FF2B5EF4-FFF2-40B4-BE49-F238E27FC236}">
                <a16:creationId xmlns:a16="http://schemas.microsoft.com/office/drawing/2014/main" id="{CF0FBC2D-6BA5-407A-B9EB-754779B7DA2D}"/>
              </a:ext>
            </a:extLst>
          </p:cNvPr>
          <p:cNvSpPr txBox="1">
            <a:spLocks/>
          </p:cNvSpPr>
          <p:nvPr/>
        </p:nvSpPr>
        <p:spPr>
          <a:xfrm>
            <a:off x="7214681" y="1328181"/>
            <a:ext cx="4977319" cy="427183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latin typeface="+mn-lt"/>
              </a:rPr>
              <a:t>All icons available under the </a:t>
            </a:r>
            <a:r>
              <a:rPr lang="en-US" sz="2400" b="1" dirty="0">
                <a:latin typeface="+mn-lt"/>
              </a:rPr>
              <a:t>Symbols\</a:t>
            </a:r>
            <a:r>
              <a:rPr lang="en-US" sz="2400" b="1" dirty="0" err="1">
                <a:latin typeface="+mn-lt"/>
              </a:rPr>
              <a:t>CNE_Cloud</a:t>
            </a:r>
            <a:r>
              <a:rPr lang="en-US" sz="2400" b="1" dirty="0">
                <a:latin typeface="+mn-lt"/>
              </a:rPr>
              <a:t> </a:t>
            </a:r>
            <a:r>
              <a:rPr lang="en-US" sz="2400" dirty="0">
                <a:latin typeface="+mn-lt"/>
              </a:rPr>
              <a:t>folder.</a:t>
            </a:r>
          </a:p>
          <a:p>
            <a:pPr marL="0" indent="0">
              <a:buNone/>
            </a:pPr>
            <a:endParaRPr lang="en-US" sz="2400" dirty="0">
              <a:latin typeface="+mn-lt"/>
            </a:endParaRPr>
          </a:p>
          <a:p>
            <a:pPr marL="0" indent="0">
              <a:buNone/>
            </a:pPr>
            <a:r>
              <a:rPr lang="en-US" sz="2400" dirty="0">
                <a:latin typeface="+mn-lt"/>
              </a:rPr>
              <a:t>Files types in package </a:t>
            </a:r>
          </a:p>
          <a:p>
            <a:pPr lvl="1"/>
            <a:r>
              <a:rPr lang="en-US" sz="1600" dirty="0"/>
              <a:t>Visio Stencil (.</a:t>
            </a:r>
            <a:r>
              <a:rPr lang="en-US" sz="1600" dirty="0" err="1"/>
              <a:t>vss</a:t>
            </a:r>
            <a:r>
              <a:rPr lang="en-US" sz="1600" dirty="0"/>
              <a:t>)</a:t>
            </a:r>
          </a:p>
          <a:p>
            <a:pPr lvl="1"/>
            <a:r>
              <a:rPr lang="en-US" sz="1600" dirty="0"/>
              <a:t>PNG file</a:t>
            </a:r>
          </a:p>
          <a:p>
            <a:pPr lvl="1"/>
            <a:r>
              <a:rPr lang="en-US" sz="1600" dirty="0"/>
              <a:t>SVG file</a:t>
            </a:r>
          </a:p>
          <a:p>
            <a:pPr marL="336145" lvl="1" indent="0">
              <a:buNone/>
            </a:pPr>
            <a:endParaRPr lang="en-US" sz="1400" dirty="0"/>
          </a:p>
          <a:p>
            <a:pPr marL="0" indent="0">
              <a:buNone/>
            </a:pPr>
            <a:r>
              <a:rPr lang="en-US" sz="2400" dirty="0">
                <a:latin typeface="+mn-lt"/>
              </a:rPr>
              <a:t>Download the Microsoft Azure, Cloud and Enterprise </a:t>
            </a:r>
            <a:br>
              <a:rPr lang="en-US" sz="2400" dirty="0">
                <a:latin typeface="+mn-lt"/>
              </a:rPr>
            </a:br>
            <a:r>
              <a:rPr lang="en-US" sz="2400" dirty="0">
                <a:latin typeface="+mn-lt"/>
              </a:rPr>
              <a:t>Symbol/Icon Set</a:t>
            </a:r>
            <a:br>
              <a:rPr lang="en-US" sz="2400" dirty="0">
                <a:latin typeface="+mn-lt"/>
              </a:rPr>
            </a:br>
            <a:endParaRPr lang="en-US" sz="2400" dirty="0">
              <a:latin typeface="+mn-lt"/>
            </a:endParaRPr>
          </a:p>
          <a:p>
            <a:pPr marL="0" indent="0">
              <a:buNone/>
            </a:pPr>
            <a:r>
              <a:rPr lang="en-US" sz="2000" dirty="0">
                <a:latin typeface="+mn-lt"/>
                <a:hlinkClick r:id="rId4"/>
              </a:rPr>
              <a:t>https://www.microsoft.com/en-us/download/details.aspx?id=41937</a:t>
            </a:r>
            <a:r>
              <a:rPr lang="en-US" sz="2000" dirty="0">
                <a:latin typeface="+mn-lt"/>
              </a:rPr>
              <a:t> </a:t>
            </a:r>
          </a:p>
          <a:p>
            <a:pPr marL="99599" indent="0">
              <a:buNone/>
            </a:pPr>
            <a:endParaRPr lang="en-US" sz="2968" dirty="0">
              <a:latin typeface="+mn-lt"/>
            </a:endParaRPr>
          </a:p>
          <a:p>
            <a:pPr marL="336145" lvl="1" indent="0">
              <a:buNone/>
            </a:pPr>
            <a:endParaRPr lang="en-US" sz="1400" dirty="0"/>
          </a:p>
          <a:p>
            <a:pPr lvl="1"/>
            <a:endParaRPr lang="en-US" sz="1400" dirty="0"/>
          </a:p>
        </p:txBody>
      </p:sp>
    </p:spTree>
    <p:extLst>
      <p:ext uri="{BB962C8B-B14F-4D97-AF65-F5344CB8AC3E}">
        <p14:creationId xmlns:p14="http://schemas.microsoft.com/office/powerpoint/2010/main" val="10830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9564003" cy="1791260"/>
          </a:xfrm>
          <a:prstGeom prst="rect">
            <a:avLst/>
          </a:prstGeom>
          <a:noFill/>
        </p:spPr>
        <p:txBody>
          <a:bodyPr wrap="square" lIns="182880" tIns="146304" rIns="182880" bIns="146304" rtlCol="0">
            <a:spAutoFit/>
          </a:bodyPr>
          <a:lstStyle/>
          <a:p>
            <a:pPr>
              <a:lnSpc>
                <a:spcPct val="90000"/>
              </a:lnSpc>
              <a:spcAft>
                <a:spcPts val="600"/>
              </a:spcAft>
            </a:pPr>
            <a:r>
              <a:rPr lang="en-US" sz="3600" dirty="0"/>
              <a:t>Abstract </a:t>
            </a:r>
            <a:br>
              <a:rPr lang="en-US" sz="3600" dirty="0"/>
            </a:br>
            <a:r>
              <a:rPr lang="en-US" sz="2400" dirty="0">
                <a:cs typeface="Segoe UI Semilight" panose="020B0402040204020203" pitchFamily="34" charset="0"/>
              </a:rPr>
              <a:t>A facilitated discussion around top Architecture Design Session (ADS) tips &amp; tricks, this session focuses on what makes a great ADS, from requirements collection to architecture. </a:t>
            </a:r>
            <a:endParaRPr lang="en-US" sz="2400" dirty="0"/>
          </a:p>
        </p:txBody>
      </p:sp>
      <p:sp>
        <p:nvSpPr>
          <p:cNvPr id="3" name="Rectangle 2">
            <a:extLst>
              <a:ext uri="{FF2B5EF4-FFF2-40B4-BE49-F238E27FC236}">
                <a16:creationId xmlns:a16="http://schemas.microsoft.com/office/drawing/2014/main" id="{3DC25CF5-6F94-41C5-B7A3-6E66A81D1E7B}"/>
              </a:ext>
            </a:extLst>
          </p:cNvPr>
          <p:cNvSpPr/>
          <p:nvPr/>
        </p:nvSpPr>
        <p:spPr>
          <a:xfrm>
            <a:off x="451125" y="3951690"/>
            <a:ext cx="10431382" cy="2086725"/>
          </a:xfrm>
          <a:prstGeom prst="rect">
            <a:avLst/>
          </a:prstGeom>
        </p:spPr>
        <p:txBody>
          <a:bodyPr wrap="none">
            <a:spAutoFit/>
          </a:bodyPr>
          <a:lstStyle/>
          <a:p>
            <a:pPr fontAlgn="ctr"/>
            <a:r>
              <a:rPr lang="en-US" sz="3600" dirty="0"/>
              <a:t>Learning objectives</a:t>
            </a:r>
          </a:p>
          <a:p>
            <a:pPr marL="287338" indent="-287338" fontAlgn="ctr">
              <a:buFont typeface="Arial" panose="020B0604020202020204" pitchFamily="34" charset="0"/>
              <a:buChar char="•"/>
            </a:pPr>
            <a:r>
              <a:rPr lang="en-US" sz="2400" dirty="0"/>
              <a:t>Analyze useful ADS techniques and when to use them. </a:t>
            </a:r>
          </a:p>
          <a:p>
            <a:pPr marL="285750" indent="-285750" fontAlgn="ctr">
              <a:buFont typeface="Arial" panose="020B0604020202020204" pitchFamily="34" charset="0"/>
              <a:buChar char="•"/>
            </a:pPr>
            <a:r>
              <a:rPr lang="en-US" sz="2400" dirty="0"/>
              <a:t>Provide suggestions on ways to improve practices in delivering an ADS. </a:t>
            </a:r>
          </a:p>
          <a:p>
            <a:pPr marL="285750" indent="-285750" fontAlgn="ctr">
              <a:buFont typeface="Arial" panose="020B0604020202020204" pitchFamily="34" charset="0"/>
              <a:buChar char="•"/>
            </a:pPr>
            <a:r>
              <a:rPr lang="en-US" sz="2400" dirty="0"/>
              <a:t>Propose methods of evaluating and coaching peers in delivering an ADS. </a:t>
            </a:r>
          </a:p>
          <a:p>
            <a:pPr>
              <a:lnSpc>
                <a:spcPct val="90000"/>
              </a:lnSpc>
              <a:spcAft>
                <a:spcPts val="600"/>
              </a:spcAft>
            </a:pP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B3B2AA-69BA-46F4-8C91-56C8A8AF90B0}"/>
              </a:ext>
            </a:extLst>
          </p:cNvPr>
          <p:cNvPicPr>
            <a:picLocks noChangeAspect="1"/>
          </p:cNvPicPr>
          <p:nvPr/>
        </p:nvPicPr>
        <p:blipFill rotWithShape="1">
          <a:blip r:embed="rId3">
            <a:extLst>
              <a:ext uri="{28A0092B-C50C-407E-A947-70E740481C1C}">
                <a14:useLocalDpi xmlns:a14="http://schemas.microsoft.com/office/drawing/2010/main" val="0"/>
              </a:ext>
            </a:extLst>
          </a:blip>
          <a:srcRect l="85" t="-1" r="13139" b="26727"/>
          <a:stretch/>
        </p:blipFill>
        <p:spPr>
          <a:xfrm>
            <a:off x="-1" y="-1"/>
            <a:ext cx="12192001" cy="6858001"/>
          </a:xfrm>
          <a:prstGeom prst="rect">
            <a:avLst/>
          </a:prstGeom>
        </p:spPr>
      </p:pic>
      <p:sp>
        <p:nvSpPr>
          <p:cNvPr id="4" name="Title 3"/>
          <p:cNvSpPr>
            <a:spLocks noGrp="1"/>
          </p:cNvSpPr>
          <p:nvPr>
            <p:ph type="title"/>
          </p:nvPr>
        </p:nvSpPr>
        <p:spPr/>
        <p:txBody>
          <a:bodyPr/>
          <a:lstStyle/>
          <a:p>
            <a:r>
              <a:rPr lang="en-US" dirty="0"/>
              <a:t>What makes a good whiteboard design?</a:t>
            </a:r>
          </a:p>
        </p:txBody>
      </p:sp>
    </p:spTree>
    <p:extLst>
      <p:ext uri="{BB962C8B-B14F-4D97-AF65-F5344CB8AC3E}">
        <p14:creationId xmlns:p14="http://schemas.microsoft.com/office/powerpoint/2010/main" val="12495018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your </a:t>
            </a:r>
            <a:r>
              <a:rPr lang="en-US" b="1" dirty="0"/>
              <a:t>proven practices </a:t>
            </a:r>
            <a:r>
              <a:rPr lang="en-US" dirty="0"/>
              <a:t>for delivering an ADS?</a:t>
            </a:r>
          </a:p>
        </p:txBody>
      </p:sp>
      <p:pic>
        <p:nvPicPr>
          <p:cNvPr id="6" name="Picture 5">
            <a:extLst>
              <a:ext uri="{FF2B5EF4-FFF2-40B4-BE49-F238E27FC236}">
                <a16:creationId xmlns:a16="http://schemas.microsoft.com/office/drawing/2014/main" id="{70E8643F-DB23-4DB8-B166-C17A5682E288}"/>
              </a:ext>
            </a:extLst>
          </p:cNvPr>
          <p:cNvPicPr>
            <a:picLocks noChangeAspect="1"/>
          </p:cNvPicPr>
          <p:nvPr/>
        </p:nvPicPr>
        <p:blipFill rotWithShape="1">
          <a:blip r:embed="rId2">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3668892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4BB74-1C29-4A89-BFD8-391FE9240ACA}"/>
              </a:ext>
            </a:extLst>
          </p:cNvPr>
          <p:cNvSpPr>
            <a:spLocks noGrp="1"/>
          </p:cNvSpPr>
          <p:nvPr>
            <p:ph type="body" sz="quarter" idx="10"/>
          </p:nvPr>
        </p:nvSpPr>
        <p:spPr>
          <a:xfrm>
            <a:off x="269239" y="1189177"/>
            <a:ext cx="11653523" cy="4635115"/>
          </a:xfrm>
        </p:spPr>
        <p:txBody>
          <a:bodyPr/>
          <a:lstStyle/>
          <a:p>
            <a:pPr marL="0" indent="0">
              <a:buNone/>
            </a:pPr>
            <a:r>
              <a:rPr lang="en-US" sz="2400" dirty="0">
                <a:latin typeface="+mn-lt"/>
              </a:rPr>
              <a:t>Email the meeting notes and a draft of the vision and </a:t>
            </a:r>
            <a:br>
              <a:rPr lang="en-US" sz="2400" dirty="0">
                <a:latin typeface="+mn-lt"/>
              </a:rPr>
            </a:br>
            <a:r>
              <a:rPr lang="en-US" sz="2400" dirty="0">
                <a:latin typeface="+mn-lt"/>
              </a:rPr>
              <a:t>scope to the ADS participants. </a:t>
            </a:r>
          </a:p>
          <a:p>
            <a:pPr marL="0" indent="0">
              <a:buNone/>
            </a:pPr>
            <a:endParaRPr lang="en-US" sz="2400" dirty="0">
              <a:latin typeface="+mn-lt"/>
            </a:endParaRPr>
          </a:p>
          <a:p>
            <a:pPr marL="0" indent="0">
              <a:buNone/>
            </a:pPr>
            <a:r>
              <a:rPr lang="en-US" sz="2400" dirty="0">
                <a:latin typeface="+mn-lt"/>
              </a:rPr>
              <a:t>Include: </a:t>
            </a:r>
          </a:p>
          <a:p>
            <a:r>
              <a:rPr lang="en-US" sz="2400" dirty="0">
                <a:latin typeface="+mn-lt"/>
              </a:rPr>
              <a:t>Photos of the board(s) </a:t>
            </a:r>
          </a:p>
          <a:p>
            <a:r>
              <a:rPr lang="en-US" sz="2400" dirty="0">
                <a:latin typeface="+mn-lt"/>
              </a:rPr>
              <a:t>Key decisions made </a:t>
            </a:r>
          </a:p>
          <a:p>
            <a:r>
              <a:rPr lang="en-US" sz="2400" dirty="0">
                <a:latin typeface="+mn-lt"/>
              </a:rPr>
              <a:t>Document: </a:t>
            </a:r>
          </a:p>
          <a:p>
            <a:pPr marL="914400" lvl="1" indent="-339725">
              <a:buFont typeface="Courier New" panose="02070309020205020404" pitchFamily="49" charset="0"/>
              <a:buChar char="o"/>
              <a:tabLst>
                <a:tab pos="858838" algn="l"/>
              </a:tabLst>
            </a:pPr>
            <a:r>
              <a:rPr lang="en-US" sz="2000" dirty="0"/>
              <a:t>Requirements and concerns</a:t>
            </a:r>
          </a:p>
          <a:p>
            <a:pPr marL="914400" lvl="1" indent="-339725">
              <a:buFont typeface="Courier New" panose="02070309020205020404" pitchFamily="49" charset="0"/>
              <a:buChar char="o"/>
              <a:tabLst>
                <a:tab pos="858838" algn="l"/>
              </a:tabLst>
            </a:pPr>
            <a:r>
              <a:rPr lang="en-US" sz="2000" dirty="0"/>
              <a:t>Implementation plan</a:t>
            </a:r>
          </a:p>
          <a:p>
            <a:pPr marL="914400" lvl="1" indent="-339725">
              <a:buFont typeface="Courier New" panose="02070309020205020404" pitchFamily="49" charset="0"/>
              <a:buChar char="o"/>
              <a:tabLst>
                <a:tab pos="858838" algn="l"/>
              </a:tabLst>
            </a:pPr>
            <a:r>
              <a:rPr lang="en-US" sz="2000" dirty="0"/>
              <a:t>Next steps and action items </a:t>
            </a:r>
            <a:endParaRPr lang="en-US" sz="100" dirty="0"/>
          </a:p>
          <a:p>
            <a:r>
              <a:rPr lang="en-US" sz="2400" dirty="0">
                <a:latin typeface="+mn-lt"/>
              </a:rPr>
              <a:t>A formal illustration of the current state and proposed solution </a:t>
            </a:r>
            <a:br>
              <a:rPr lang="en-US" sz="2400" dirty="0">
                <a:latin typeface="+mn-lt"/>
              </a:rPr>
            </a:br>
            <a:r>
              <a:rPr lang="en-US" sz="2400" dirty="0">
                <a:latin typeface="+mn-lt"/>
              </a:rPr>
              <a:t>in PowerPoint or Visio</a:t>
            </a:r>
          </a:p>
        </p:txBody>
      </p:sp>
      <p:sp>
        <p:nvSpPr>
          <p:cNvPr id="2" name="Title 1">
            <a:extLst>
              <a:ext uri="{FF2B5EF4-FFF2-40B4-BE49-F238E27FC236}">
                <a16:creationId xmlns:a16="http://schemas.microsoft.com/office/drawing/2014/main" id="{29082119-0193-4049-AA77-059AD6F90D19}"/>
              </a:ext>
            </a:extLst>
          </p:cNvPr>
          <p:cNvSpPr>
            <a:spLocks noGrp="1"/>
          </p:cNvSpPr>
          <p:nvPr>
            <p:ph type="title"/>
          </p:nvPr>
        </p:nvSpPr>
        <p:spPr/>
        <p:txBody>
          <a:bodyPr/>
          <a:lstStyle/>
          <a:p>
            <a:r>
              <a:rPr lang="en-US" dirty="0"/>
              <a:t>Follow-up documentation</a:t>
            </a:r>
          </a:p>
        </p:txBody>
      </p:sp>
    </p:spTree>
    <p:extLst>
      <p:ext uri="{BB962C8B-B14F-4D97-AF65-F5344CB8AC3E}">
        <p14:creationId xmlns:p14="http://schemas.microsoft.com/office/powerpoint/2010/main" val="17402095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After the ADS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8929" y="1304986"/>
            <a:ext cx="11652250" cy="4921347"/>
          </a:xfrm>
          <a:prstGeom prst="rect">
            <a:avLst/>
          </a:prstGeom>
        </p:spPr>
        <p:txBody>
          <a:bodyPr wrap="square">
            <a:spAutoFit/>
          </a:bodyPr>
          <a:lstStyle/>
          <a:p>
            <a:pPr marL="0" indent="0">
              <a:spcAft>
                <a:spcPts val="600"/>
              </a:spcAft>
              <a:buNone/>
            </a:pPr>
            <a:r>
              <a:rPr lang="en-US" sz="2400" dirty="0">
                <a:latin typeface="+mn-lt"/>
              </a:rPr>
              <a:t>During the ADS, you and your customer planned a high-level architecture and conceptual design for a solution that addresses their organization’s business goals and technical requirements. After the ADS, you’ll deliver the following:</a:t>
            </a:r>
          </a:p>
          <a:p>
            <a:pPr marL="457200" indent="-457200">
              <a:spcAft>
                <a:spcPts val="600"/>
              </a:spcAft>
              <a:buClr>
                <a:srgbClr val="107BD4"/>
              </a:buClr>
              <a:buFont typeface="Wingdings" charset="2"/>
              <a:buChar char="q"/>
            </a:pPr>
            <a:r>
              <a:rPr lang="en-US" sz="2000" dirty="0">
                <a:latin typeface="+mn-lt"/>
              </a:rPr>
              <a:t>Summary of the ADS engagement with customer</a:t>
            </a:r>
          </a:p>
          <a:p>
            <a:pPr marL="457200" indent="-457200">
              <a:spcAft>
                <a:spcPts val="600"/>
              </a:spcAft>
              <a:buClr>
                <a:srgbClr val="107BD4"/>
              </a:buClr>
              <a:buFont typeface="Wingdings" charset="2"/>
              <a:buChar char="q"/>
            </a:pPr>
            <a:r>
              <a:rPr lang="en-US" sz="2000" dirty="0">
                <a:latin typeface="+mn-lt"/>
              </a:rPr>
              <a:t>A proposed timeline of solution deliverables, including deliverables for POC or pilot if applicable</a:t>
            </a:r>
          </a:p>
          <a:p>
            <a:pPr marL="457200" indent="-457200">
              <a:spcAft>
                <a:spcPts val="600"/>
              </a:spcAft>
              <a:buClr>
                <a:srgbClr val="107BD4"/>
              </a:buClr>
              <a:buFont typeface="Wingdings" charset="2"/>
              <a:buChar char="q"/>
            </a:pPr>
            <a:r>
              <a:rPr lang="en-US" sz="2000" dirty="0">
                <a:latin typeface="+mn-lt"/>
              </a:rPr>
              <a:t>Final architecture diagrams for customer to sign off</a:t>
            </a:r>
          </a:p>
          <a:p>
            <a:pPr marL="457200" indent="-457200">
              <a:spcAft>
                <a:spcPts val="600"/>
              </a:spcAft>
              <a:buClr>
                <a:srgbClr val="107BD4"/>
              </a:buClr>
              <a:buFont typeface="Wingdings" charset="2"/>
              <a:buChar char="q"/>
            </a:pPr>
            <a:r>
              <a:rPr lang="en-US" sz="2000" dirty="0">
                <a:latin typeface="+mn-lt"/>
              </a:rPr>
              <a:t>Special areas of concern, such as security, compliance, and compatibility</a:t>
            </a:r>
          </a:p>
          <a:p>
            <a:pPr marL="457200" indent="-457200">
              <a:spcAft>
                <a:spcPts val="600"/>
              </a:spcAft>
              <a:buClr>
                <a:srgbClr val="107BD4"/>
              </a:buClr>
              <a:buFont typeface="Wingdings" charset="2"/>
              <a:buChar char="q"/>
            </a:pPr>
            <a:r>
              <a:rPr lang="en-US" sz="2000" dirty="0">
                <a:latin typeface="+mn-lt"/>
              </a:rPr>
              <a:t>Proposed Microsoft and open source/3rd party technologies to be used for the solution, listing any trade-offs amongst differing technology options</a:t>
            </a:r>
          </a:p>
          <a:p>
            <a:pPr marL="457200" indent="-457200">
              <a:spcAft>
                <a:spcPts val="600"/>
              </a:spcAft>
              <a:buClr>
                <a:srgbClr val="107BD4"/>
              </a:buClr>
              <a:buFont typeface="Wingdings" charset="2"/>
              <a:buChar char="q"/>
            </a:pPr>
            <a:r>
              <a:rPr lang="en-US" sz="2000" dirty="0">
                <a:latin typeface="+mn-lt"/>
              </a:rPr>
              <a:t>Complete deployment plan with specific examples, covering development, staging, and production targets where applicable</a:t>
            </a:r>
          </a:p>
          <a:p>
            <a:pPr marL="457200" indent="-457200">
              <a:spcAft>
                <a:spcPts val="600"/>
              </a:spcAft>
              <a:buClr>
                <a:srgbClr val="107BD4"/>
              </a:buClr>
              <a:buFont typeface="Wingdings" charset="2"/>
              <a:buChar char="q"/>
            </a:pPr>
            <a:r>
              <a:rPr lang="en-US" sz="2000" dirty="0">
                <a:latin typeface="+mn-lt"/>
              </a:rPr>
              <a:t>Showcase of the capabilities of your solution to deliver business value on premises </a:t>
            </a:r>
            <a:br>
              <a:rPr lang="en-US" sz="2000" dirty="0">
                <a:latin typeface="+mn-lt"/>
              </a:rPr>
            </a:br>
            <a:r>
              <a:rPr lang="en-US" sz="2000" dirty="0">
                <a:latin typeface="+mn-lt"/>
              </a:rPr>
              <a:t>and/or the cloud</a:t>
            </a:r>
          </a:p>
        </p:txBody>
      </p:sp>
    </p:spTree>
    <p:extLst>
      <p:ext uri="{BB962C8B-B14F-4D97-AF65-F5344CB8AC3E}">
        <p14:creationId xmlns:p14="http://schemas.microsoft.com/office/powerpoint/2010/main" val="39999810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your </a:t>
            </a:r>
            <a:br>
              <a:rPr lang="en-US" dirty="0"/>
            </a:br>
            <a:r>
              <a:rPr lang="en-US" b="1" dirty="0"/>
              <a:t>proven practices </a:t>
            </a:r>
            <a:r>
              <a:rPr lang="en-US" dirty="0"/>
              <a:t>when following up after an ADS?</a:t>
            </a:r>
          </a:p>
        </p:txBody>
      </p:sp>
      <p:pic>
        <p:nvPicPr>
          <p:cNvPr id="6" name="Picture 5">
            <a:extLst>
              <a:ext uri="{FF2B5EF4-FFF2-40B4-BE49-F238E27FC236}">
                <a16:creationId xmlns:a16="http://schemas.microsoft.com/office/drawing/2014/main" id="{DDB3366F-23E9-4E2F-979D-168742ADF997}"/>
              </a:ext>
            </a:extLst>
          </p:cNvPr>
          <p:cNvPicPr>
            <a:picLocks noChangeAspect="1"/>
          </p:cNvPicPr>
          <p:nvPr/>
        </p:nvPicPr>
        <p:blipFill rotWithShape="1">
          <a:blip r:embed="rId2">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27856645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Customer Journey Tool</a:t>
            </a:r>
          </a:p>
        </p:txBody>
      </p:sp>
      <p:sp>
        <p:nvSpPr>
          <p:cNvPr id="7" name="Picture Placeholder 6">
            <a:extLst>
              <a:ext uri="{FF2B5EF4-FFF2-40B4-BE49-F238E27FC236}">
                <a16:creationId xmlns:a16="http://schemas.microsoft.com/office/drawing/2014/main" id="{ED6E1AB9-7C7F-4A9E-82CF-C0855493EBAF}"/>
              </a:ext>
            </a:extLst>
          </p:cNvPr>
          <p:cNvSpPr>
            <a:spLocks noGrp="1"/>
          </p:cNvSpPr>
          <p:nvPr>
            <p:ph type="pic" sz="quarter" idx="10"/>
          </p:nvPr>
        </p:nvSpPr>
        <p:spPr/>
      </p:sp>
      <p:pic>
        <p:nvPicPr>
          <p:cNvPr id="6" name="Picture 5">
            <a:extLst>
              <a:ext uri="{FF2B5EF4-FFF2-40B4-BE49-F238E27FC236}">
                <a16:creationId xmlns:a16="http://schemas.microsoft.com/office/drawing/2014/main" id="{DDB3366F-23E9-4E2F-979D-168742ADF997}"/>
              </a:ext>
            </a:extLst>
          </p:cNvPr>
          <p:cNvPicPr>
            <a:picLocks noChangeAspect="1"/>
          </p:cNvPicPr>
          <p:nvPr/>
        </p:nvPicPr>
        <p:blipFill rotWithShape="1">
          <a:blip r:embed="rId2">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33483230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3342453"/>
          </a:xfrm>
        </p:spPr>
        <p:txBody>
          <a:bodyPr/>
          <a:lstStyle/>
          <a:p>
            <a:r>
              <a:rPr lang="en-US" sz="1800" dirty="0"/>
              <a:t>Please help us measure the impact of this week’s training by completing the following self-appraisals:</a:t>
            </a:r>
          </a:p>
          <a:p>
            <a:endParaRPr lang="en-US" sz="1800" dirty="0"/>
          </a:p>
          <a:p>
            <a:r>
              <a:rPr lang="en-US" sz="1800" dirty="0"/>
              <a:t>Technical selling self-appraisal</a:t>
            </a:r>
          </a:p>
          <a:p>
            <a:r>
              <a:rPr lang="en-US" sz="1800" b="1" dirty="0">
                <a:hlinkClick r:id="rId2"/>
              </a:rPr>
              <a:t>http://bit.ly/ads-pre-event-tech-selling</a:t>
            </a:r>
            <a:endParaRPr lang="en-US" sz="1800" b="1" dirty="0"/>
          </a:p>
          <a:p>
            <a:endParaRPr lang="en-US" sz="1800" b="1" dirty="0"/>
          </a:p>
          <a:p>
            <a:r>
              <a:rPr lang="en-US" sz="1800" dirty="0"/>
              <a:t>Technical delivery self-appraisal</a:t>
            </a:r>
          </a:p>
          <a:p>
            <a:r>
              <a:rPr lang="en-US" sz="1800" b="1" dirty="0">
                <a:hlinkClick r:id="rId3"/>
              </a:rPr>
              <a:t>http://bit.ly/ads-pre-event-tech-delivery</a:t>
            </a:r>
            <a:endParaRPr lang="en-US" sz="1800" b="1" dirty="0"/>
          </a:p>
          <a:p>
            <a:endParaRPr lang="en-US" sz="1800" b="1" dirty="0"/>
          </a:p>
        </p:txBody>
      </p:sp>
      <p:sp>
        <p:nvSpPr>
          <p:cNvPr id="4" name="Title 3"/>
          <p:cNvSpPr>
            <a:spLocks noGrp="1"/>
          </p:cNvSpPr>
          <p:nvPr>
            <p:ph type="title"/>
          </p:nvPr>
        </p:nvSpPr>
        <p:spPr/>
        <p:txBody>
          <a:bodyPr/>
          <a:lstStyle/>
          <a:p>
            <a:r>
              <a:rPr lang="en-US" dirty="0"/>
              <a:t>Pre-event self-appraisals</a:t>
            </a:r>
          </a:p>
        </p:txBody>
      </p:sp>
      <p:pic>
        <p:nvPicPr>
          <p:cNvPr id="7" name="Picture Placeholder 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5">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3448304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1292662"/>
          </a:xfrm>
        </p:spPr>
        <p:txBody>
          <a:bodyPr/>
          <a:lstStyle/>
          <a:p>
            <a:r>
              <a:rPr lang="en-US" sz="1800" dirty="0"/>
              <a:t>An Architecture Design Session (ADS) is a one- to multi-day engagement driven by technical sales that maps technical solutions to customer opportunities</a:t>
            </a:r>
          </a:p>
        </p:txBody>
      </p:sp>
      <p:sp>
        <p:nvSpPr>
          <p:cNvPr id="4" name="Title 3"/>
          <p:cNvSpPr>
            <a:spLocks noGrp="1"/>
          </p:cNvSpPr>
          <p:nvPr>
            <p:ph type="title"/>
          </p:nvPr>
        </p:nvSpPr>
        <p:spPr/>
        <p:txBody>
          <a:bodyPr/>
          <a:lstStyle/>
          <a:p>
            <a:r>
              <a:rPr lang="en-US" dirty="0"/>
              <a:t>Basics</a:t>
            </a:r>
          </a:p>
        </p:txBody>
      </p:sp>
      <p:pic>
        <p:nvPicPr>
          <p:cNvPr id="7" name="Picture Placeholder 6"/>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3">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2547419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0ECFF0C9-E3D4-4ADA-8A80-1E5189FD3D01}"/>
              </a:ext>
            </a:extLst>
          </p:cNvPr>
          <p:cNvSpPr>
            <a:spLocks noGrp="1"/>
          </p:cNvSpPr>
          <p:nvPr>
            <p:ph type="title"/>
          </p:nvPr>
        </p:nvSpPr>
        <p:spPr/>
        <p:txBody>
          <a:bodyPr/>
          <a:lstStyle/>
          <a:p>
            <a:r>
              <a:rPr lang="en-US" dirty="0"/>
              <a:t>Requirements for success</a:t>
            </a:r>
          </a:p>
        </p:txBody>
      </p:sp>
      <p:sp>
        <p:nvSpPr>
          <p:cNvPr id="5" name="TextBox 4">
            <a:extLst>
              <a:ext uri="{FF2B5EF4-FFF2-40B4-BE49-F238E27FC236}">
                <a16:creationId xmlns:a16="http://schemas.microsoft.com/office/drawing/2014/main" id="{867A850B-3B64-49BE-B72C-F588291C8123}"/>
              </a:ext>
            </a:extLst>
          </p:cNvPr>
          <p:cNvSpPr txBox="1"/>
          <p:nvPr/>
        </p:nvSpPr>
        <p:spPr>
          <a:xfrm>
            <a:off x="622889" y="3653393"/>
            <a:ext cx="3105615" cy="2083647"/>
          </a:xfrm>
          <a:prstGeom prst="rect">
            <a:avLst/>
          </a:prstGeom>
          <a:noFill/>
        </p:spPr>
        <p:txBody>
          <a:bodyPr wrap="square" lIns="182880" tIns="146304" rIns="182880" bIns="146304" rtlCol="0">
            <a:spAutoFit/>
          </a:bodyPr>
          <a:lstStyle/>
          <a:p>
            <a:pPr algn="ctr">
              <a:lnSpc>
                <a:spcPct val="90000"/>
              </a:lnSpc>
              <a:spcAft>
                <a:spcPts val="1200"/>
              </a:spcAft>
            </a:pPr>
            <a:r>
              <a:rPr lang="en-US" sz="2800" dirty="0">
                <a:solidFill>
                  <a:schemeClr val="tx1">
                    <a:lumMod val="50000"/>
                  </a:schemeClr>
                </a:solidFill>
                <a:latin typeface="+mj-lt"/>
              </a:rPr>
              <a:t>1. Preparation</a:t>
            </a:r>
          </a:p>
          <a:p>
            <a:pPr>
              <a:lnSpc>
                <a:spcPct val="90000"/>
              </a:lnSpc>
              <a:spcAft>
                <a:spcPts val="1200"/>
              </a:spcAft>
            </a:pPr>
            <a:r>
              <a:rPr lang="en-US" dirty="0">
                <a:gradFill>
                  <a:gsLst>
                    <a:gs pos="2917">
                      <a:schemeClr val="tx1"/>
                    </a:gs>
                    <a:gs pos="30000">
                      <a:schemeClr val="tx1"/>
                    </a:gs>
                  </a:gsLst>
                  <a:lin ang="5400000" scaled="0"/>
                </a:gradFill>
              </a:rPr>
              <a:t>You will need significant time for planning prior to the engagement and for collaboration during the engagement.</a:t>
            </a:r>
          </a:p>
        </p:txBody>
      </p:sp>
      <p:sp>
        <p:nvSpPr>
          <p:cNvPr id="7" name="TextBox 6">
            <a:extLst>
              <a:ext uri="{FF2B5EF4-FFF2-40B4-BE49-F238E27FC236}">
                <a16:creationId xmlns:a16="http://schemas.microsoft.com/office/drawing/2014/main" id="{00BE9954-420C-45C9-9C4E-6D9F76146ECF}"/>
              </a:ext>
            </a:extLst>
          </p:cNvPr>
          <p:cNvSpPr txBox="1"/>
          <p:nvPr/>
        </p:nvSpPr>
        <p:spPr>
          <a:xfrm>
            <a:off x="4296399" y="3653393"/>
            <a:ext cx="3397943" cy="2332946"/>
          </a:xfrm>
          <a:prstGeom prst="rect">
            <a:avLst/>
          </a:prstGeom>
          <a:noFill/>
        </p:spPr>
        <p:txBody>
          <a:bodyPr wrap="square" lIns="182880" tIns="146304" rIns="182880" bIns="146304" rtlCol="0">
            <a:spAutoFit/>
          </a:bodyPr>
          <a:lstStyle/>
          <a:p>
            <a:pPr algn="ctr">
              <a:lnSpc>
                <a:spcPct val="90000"/>
              </a:lnSpc>
              <a:spcAft>
                <a:spcPts val="1200"/>
              </a:spcAft>
            </a:pPr>
            <a:r>
              <a:rPr lang="en-US" sz="2800" dirty="0">
                <a:solidFill>
                  <a:schemeClr val="tx1">
                    <a:lumMod val="50000"/>
                  </a:schemeClr>
                </a:solidFill>
                <a:latin typeface="+mj-lt"/>
              </a:rPr>
              <a:t>2. Delivery</a:t>
            </a:r>
          </a:p>
          <a:p>
            <a:pPr>
              <a:lnSpc>
                <a:spcPct val="90000"/>
              </a:lnSpc>
              <a:spcAft>
                <a:spcPts val="600"/>
              </a:spcAft>
            </a:pPr>
            <a:r>
              <a:rPr lang="en-US" dirty="0">
                <a:gradFill>
                  <a:gsLst>
                    <a:gs pos="2917">
                      <a:schemeClr val="tx1"/>
                    </a:gs>
                    <a:gs pos="30000">
                      <a:schemeClr val="tx1"/>
                    </a:gs>
                  </a:gsLst>
                  <a:lin ang="5400000" scaled="0"/>
                </a:gradFill>
              </a:rPr>
              <a:t>You will identify the opportunity and current state, whiteboard and develop possible solutions for the future state, and propose an implementation plan.</a:t>
            </a:r>
          </a:p>
        </p:txBody>
      </p:sp>
      <p:sp>
        <p:nvSpPr>
          <p:cNvPr id="9" name="TextBox 8">
            <a:extLst>
              <a:ext uri="{FF2B5EF4-FFF2-40B4-BE49-F238E27FC236}">
                <a16:creationId xmlns:a16="http://schemas.microsoft.com/office/drawing/2014/main" id="{6E354E66-F908-4DB8-A35E-ECC4B93616B8}"/>
              </a:ext>
            </a:extLst>
          </p:cNvPr>
          <p:cNvSpPr txBox="1"/>
          <p:nvPr/>
        </p:nvSpPr>
        <p:spPr>
          <a:xfrm>
            <a:off x="8463496" y="3704000"/>
            <a:ext cx="3105615" cy="1585049"/>
          </a:xfrm>
          <a:prstGeom prst="rect">
            <a:avLst/>
          </a:prstGeom>
          <a:noFill/>
        </p:spPr>
        <p:txBody>
          <a:bodyPr wrap="square" lIns="182880" tIns="146304" rIns="182880" bIns="146304" rtlCol="0">
            <a:spAutoFit/>
          </a:bodyPr>
          <a:lstStyle/>
          <a:p>
            <a:pPr algn="ctr">
              <a:lnSpc>
                <a:spcPct val="90000"/>
              </a:lnSpc>
              <a:spcAft>
                <a:spcPts val="1200"/>
              </a:spcAft>
            </a:pPr>
            <a:r>
              <a:rPr lang="en-US" sz="2800" dirty="0">
                <a:solidFill>
                  <a:schemeClr val="tx1">
                    <a:lumMod val="50000"/>
                  </a:schemeClr>
                </a:solidFill>
                <a:latin typeface="+mj-lt"/>
              </a:rPr>
              <a:t>3. Follow-up</a:t>
            </a:r>
          </a:p>
          <a:p>
            <a:pPr>
              <a:lnSpc>
                <a:spcPct val="90000"/>
              </a:lnSpc>
              <a:spcAft>
                <a:spcPts val="600"/>
              </a:spcAft>
            </a:pPr>
            <a:r>
              <a:rPr lang="en-US" dirty="0">
                <a:gradFill>
                  <a:gsLst>
                    <a:gs pos="2917">
                      <a:schemeClr val="tx1"/>
                    </a:gs>
                    <a:gs pos="30000">
                      <a:schemeClr val="tx1"/>
                    </a:gs>
                  </a:gsLst>
                  <a:lin ang="5400000" scaled="0"/>
                </a:gradFill>
              </a:rPr>
              <a:t>An ADS is one effective way to land on a shared vision and scope. </a:t>
            </a:r>
          </a:p>
        </p:txBody>
      </p:sp>
      <p:sp>
        <p:nvSpPr>
          <p:cNvPr id="14" name="Trackers_EADF" title="Icon of a clipboard with a checklist on it">
            <a:extLst>
              <a:ext uri="{FF2B5EF4-FFF2-40B4-BE49-F238E27FC236}">
                <a16:creationId xmlns:a16="http://schemas.microsoft.com/office/drawing/2014/main" id="{E6BAD5E2-DEBE-453E-89DC-342524C25C53}"/>
              </a:ext>
            </a:extLst>
          </p:cNvPr>
          <p:cNvSpPr>
            <a:spLocks noChangeAspect="1" noEditPoints="1"/>
          </p:cNvSpPr>
          <p:nvPr/>
        </p:nvSpPr>
        <p:spPr bwMode="auto">
          <a:xfrm>
            <a:off x="1805600" y="2415573"/>
            <a:ext cx="554821" cy="756523"/>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RMArticles_EFF5" title="Icon of two documents stacked together with writing on them">
            <a:extLst>
              <a:ext uri="{FF2B5EF4-FFF2-40B4-BE49-F238E27FC236}">
                <a16:creationId xmlns:a16="http://schemas.microsoft.com/office/drawing/2014/main" id="{284BC5C7-3350-408B-99C6-7CF923C1AACA}"/>
              </a:ext>
            </a:extLst>
          </p:cNvPr>
          <p:cNvSpPr>
            <a:spLocks noChangeAspect="1" noEditPoints="1"/>
          </p:cNvSpPr>
          <p:nvPr/>
        </p:nvSpPr>
        <p:spPr bwMode="auto">
          <a:xfrm>
            <a:off x="9506267" y="2415573"/>
            <a:ext cx="655372" cy="756523"/>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send" title="Icon of a paper airplane">
            <a:extLst>
              <a:ext uri="{FF2B5EF4-FFF2-40B4-BE49-F238E27FC236}">
                <a16:creationId xmlns:a16="http://schemas.microsoft.com/office/drawing/2014/main" id="{AC3947A3-54C0-4049-B1A9-4B608F890D67}"/>
              </a:ext>
            </a:extLst>
          </p:cNvPr>
          <p:cNvSpPr>
            <a:spLocks noChangeAspect="1" noEditPoints="1"/>
          </p:cNvSpPr>
          <p:nvPr/>
        </p:nvSpPr>
        <p:spPr bwMode="auto">
          <a:xfrm>
            <a:off x="5448546" y="2508889"/>
            <a:ext cx="851088" cy="569891"/>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3588436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0EE42-EE12-4465-B86D-2DEB288CB20F}"/>
              </a:ext>
            </a:extLst>
          </p:cNvPr>
          <p:cNvSpPr>
            <a:spLocks noGrp="1"/>
          </p:cNvSpPr>
          <p:nvPr>
            <p:ph type="title"/>
          </p:nvPr>
        </p:nvSpPr>
        <p:spPr>
          <a:xfrm>
            <a:off x="269240" y="2588774"/>
            <a:ext cx="4795873" cy="1680460"/>
          </a:xfrm>
        </p:spPr>
        <p:txBody>
          <a:bodyPr/>
          <a:lstStyle/>
          <a:p>
            <a:r>
              <a:rPr lang="en-US" sz="1800" spc="0" dirty="0">
                <a:latin typeface="+mn-lt"/>
                <a:cs typeface="+mn-cs"/>
              </a:rPr>
              <a:t>The goal of an ADS is to help the customer get a working solution deployed. This may be via a pilot that will release into production or one or more POCs that de-risk critical aspects.</a:t>
            </a:r>
            <a:br>
              <a:rPr lang="en-US" sz="1800" spc="0" dirty="0">
                <a:latin typeface="+mn-lt"/>
                <a:cs typeface="+mn-cs"/>
              </a:rPr>
            </a:br>
            <a:endParaRPr lang="en-US" sz="1800" spc="0" dirty="0">
              <a:latin typeface="+mn-lt"/>
              <a:cs typeface="+mn-cs"/>
            </a:endParaRPr>
          </a:p>
        </p:txBody>
      </p:sp>
      <p:sp>
        <p:nvSpPr>
          <p:cNvPr id="6" name="Title 3">
            <a:extLst>
              <a:ext uri="{FF2B5EF4-FFF2-40B4-BE49-F238E27FC236}">
                <a16:creationId xmlns:a16="http://schemas.microsoft.com/office/drawing/2014/main" id="{3F43375F-4F51-4517-B4F7-DF466A82D165}"/>
              </a:ext>
            </a:extLst>
          </p:cNvPr>
          <p:cNvSpPr txBox="1">
            <a:spLocks/>
          </p:cNvSpPr>
          <p:nvPr/>
        </p:nvSpPr>
        <p:spPr>
          <a:xfrm>
            <a:off x="268929" y="373698"/>
            <a:ext cx="5453954" cy="734496"/>
          </a:xfrm>
          <a:prstGeom prst="rect">
            <a:avLst/>
          </a:prstGeom>
        </p:spPr>
        <p:txBody>
          <a:bodyPr vert="horz" wrap="square" lIns="146304" tIns="91440" rIns="146304" bIns="91440" rtlCol="0" anchor="ctr">
            <a:spAutoFit/>
          </a:bodyPr>
          <a:lstStyle>
            <a:lvl1pPr algn="l" defTabSz="685692" rtl="0" eaLnBrk="1" latinLnBrk="0" hangingPunct="1">
              <a:lnSpc>
                <a:spcPct val="90000"/>
              </a:lnSpc>
              <a:spcBef>
                <a:spcPct val="0"/>
              </a:spcBef>
              <a:buNone/>
              <a:defRPr lang="en-US" sz="4705" b="0" kern="1200" cap="none" spc="-75"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70" dirty="0"/>
              <a:t>ADS outcomes</a:t>
            </a:r>
          </a:p>
        </p:txBody>
      </p:sp>
    </p:spTree>
    <p:extLst>
      <p:ext uri="{BB962C8B-B14F-4D97-AF65-F5344CB8AC3E}">
        <p14:creationId xmlns:p14="http://schemas.microsoft.com/office/powerpoint/2010/main" val="23570732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alphaModFix amt="25000"/>
            <a:extLst>
              <a:ext uri="{28A0092B-C50C-407E-A947-70E740481C1C}">
                <a14:useLocalDpi xmlns:a14="http://schemas.microsoft.com/office/drawing/2010/main" val="0"/>
              </a:ext>
            </a:extLst>
          </a:blip>
          <a:srcRect l="40786"/>
          <a:stretch/>
        </p:blipFill>
        <p:spPr>
          <a:xfrm>
            <a:off x="6096000" y="-1694985"/>
            <a:ext cx="6096000" cy="6858000"/>
          </a:xfrm>
          <a:prstGeom prst="rect">
            <a:avLst/>
          </a:prstGeom>
        </p:spPr>
      </p:pic>
      <p:pic>
        <p:nvPicPr>
          <p:cNvPr id="16" name="Picture 15"/>
          <p:cNvPicPr>
            <a:picLocks noChangeAspect="1"/>
          </p:cNvPicPr>
          <p:nvPr/>
        </p:nvPicPr>
        <p:blipFill rotWithShape="1">
          <a:blip r:embed="rId4">
            <a:alphaModFix amt="25000"/>
            <a:extLst>
              <a:ext uri="{28A0092B-C50C-407E-A947-70E740481C1C}">
                <a14:useLocalDpi xmlns:a14="http://schemas.microsoft.com/office/drawing/2010/main" val="0"/>
              </a:ext>
            </a:extLst>
          </a:blip>
          <a:srcRect l="23921" r="16834"/>
          <a:stretch/>
        </p:blipFill>
        <p:spPr>
          <a:xfrm>
            <a:off x="-11151" y="-1694985"/>
            <a:ext cx="6096000" cy="6858000"/>
          </a:xfrm>
          <a:prstGeom prst="rect">
            <a:avLst/>
          </a:prstGeom>
        </p:spPr>
      </p:pic>
      <p:sp>
        <p:nvSpPr>
          <p:cNvPr id="15" name="Rectangle 14"/>
          <p:cNvSpPr/>
          <p:nvPr/>
        </p:nvSpPr>
        <p:spPr bwMode="auto">
          <a:xfrm>
            <a:off x="0" y="0"/>
            <a:ext cx="12192000" cy="3094892"/>
          </a:xfrm>
          <a:prstGeom prst="rect">
            <a:avLst/>
          </a:prstGeom>
          <a:gradFill>
            <a:gsLst>
              <a:gs pos="100000">
                <a:schemeClr val="tx1">
                  <a:lumMod val="50000"/>
                  <a:alpha val="0"/>
                </a:schemeClr>
              </a:gs>
              <a:gs pos="0">
                <a:schemeClr val="bg2">
                  <a:lumMod val="1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C9854850-08C2-42FC-B273-7898BEB16284}"/>
              </a:ext>
            </a:extLst>
          </p:cNvPr>
          <p:cNvSpPr/>
          <p:nvPr/>
        </p:nvSpPr>
        <p:spPr bwMode="auto">
          <a:xfrm>
            <a:off x="0" y="4317540"/>
            <a:ext cx="12192000" cy="253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defTabSz="932472" fontAlgn="base">
              <a:lnSpc>
                <a:spcPct val="90000"/>
              </a:lnSpc>
              <a:spcBef>
                <a:spcPct val="0"/>
              </a:spcBef>
              <a:spcAft>
                <a:spcPct val="0"/>
              </a:spcAft>
            </a:pPr>
            <a:br>
              <a:rPr lang="en-US" sz="2400" dirty="0">
                <a:solidFill>
                  <a:schemeClr val="tx1"/>
                </a:solidFill>
              </a:rPr>
            </a:br>
            <a:endParaRPr lang="en-US" sz="2400" dirty="0">
              <a:solidFill>
                <a:schemeClr val="tx1"/>
              </a:solidFill>
            </a:endParaRPr>
          </a:p>
          <a:p>
            <a:pPr lvl="1" defTabSz="932472" fontAlgn="base">
              <a:lnSpc>
                <a:spcPct val="90000"/>
              </a:lnSpc>
              <a:spcBef>
                <a:spcPct val="0"/>
              </a:spcBef>
              <a:spcAft>
                <a:spcPct val="0"/>
              </a:spcAft>
            </a:pPr>
            <a:r>
              <a:rPr lang="en-US" sz="2000" dirty="0">
                <a:solidFill>
                  <a:schemeClr val="tx1"/>
                </a:solidFill>
              </a:rPr>
              <a:t>Verify that the collaborative problem-solving approach of an ADS is the best engagement option.</a:t>
            </a:r>
          </a:p>
          <a:p>
            <a:pPr lvl="1" defTabSz="932472" fontAlgn="base">
              <a:lnSpc>
                <a:spcPct val="90000"/>
              </a:lnSpc>
              <a:spcBef>
                <a:spcPct val="0"/>
              </a:spcBef>
              <a:spcAft>
                <a:spcPct val="0"/>
              </a:spcAft>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pPr marL="1257300" lvl="2" indent="-342900" defTabSz="932472" fontAlgn="base">
              <a:lnSpc>
                <a:spcPct val="90000"/>
              </a:lnSpc>
              <a:spcBef>
                <a:spcPct val="0"/>
              </a:spcBef>
              <a:spcAft>
                <a:spcPct val="0"/>
              </a:spcAft>
              <a:buFont typeface="Arial" panose="020B0604020202020204" pitchFamily="34" charset="0"/>
              <a:buChar char="•"/>
            </a:pPr>
            <a:r>
              <a:rPr lang="en-US" sz="2000" dirty="0">
                <a:solidFill>
                  <a:schemeClr val="tx1"/>
                </a:solidFill>
                <a:latin typeface="Segoe UI"/>
                <a:ea typeface="Segoe UI" pitchFamily="34" charset="0"/>
                <a:cs typeface="Segoe UI" pitchFamily="34" charset="0"/>
              </a:rPr>
              <a:t>A product </a:t>
            </a:r>
            <a:r>
              <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briefing or demonstration is better for information on our systems.</a:t>
            </a:r>
          </a:p>
          <a:p>
            <a:pPr marL="1257300" lvl="2" indent="-342900" defTabSz="932472" fontAlgn="base">
              <a:lnSpc>
                <a:spcPct val="90000"/>
              </a:lnSpc>
              <a:spcBef>
                <a:spcPct val="0"/>
              </a:spcBef>
              <a:spcAft>
                <a:spcPct val="0"/>
              </a:spcAft>
              <a:buFont typeface="Arial" panose="020B0604020202020204" pitchFamily="34" charset="0"/>
              <a:buChar char="•"/>
            </a:pPr>
            <a:r>
              <a:rPr lang="en-US" sz="2000" dirty="0">
                <a:solidFill>
                  <a:schemeClr val="tx1"/>
                </a:solidFill>
                <a:latin typeface="Segoe UI"/>
                <a:ea typeface="Segoe UI" pitchFamily="34" charset="0"/>
                <a:cs typeface="Segoe UI" pitchFamily="34" charset="0"/>
              </a:rPr>
              <a:t>Hands-on labs or trainings are better for providing experience with our systems.</a:t>
            </a: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7" name="Title 2">
            <a:extLst>
              <a:ext uri="{FF2B5EF4-FFF2-40B4-BE49-F238E27FC236}">
                <a16:creationId xmlns:a16="http://schemas.microsoft.com/office/drawing/2014/main" id="{0ABE4AE7-5F55-469A-ACC3-9825A3FA771B}"/>
              </a:ext>
            </a:extLst>
          </p:cNvPr>
          <p:cNvSpPr>
            <a:spLocks noGrp="1"/>
          </p:cNvSpPr>
          <p:nvPr>
            <p:ph type="title"/>
          </p:nvPr>
        </p:nvSpPr>
        <p:spPr>
          <a:xfrm>
            <a:off x="268929" y="291114"/>
            <a:ext cx="11655840" cy="899665"/>
          </a:xfrm>
        </p:spPr>
        <p:txBody>
          <a:bodyPr/>
          <a:lstStyle/>
          <a:p>
            <a:r>
              <a:rPr lang="en-US" dirty="0">
                <a:solidFill>
                  <a:schemeClr val="bg1"/>
                </a:solidFill>
              </a:rPr>
              <a:t>Preparation (1/3)</a:t>
            </a:r>
            <a:br>
              <a:rPr lang="en-US" sz="4000" b="1" dirty="0">
                <a:solidFill>
                  <a:schemeClr val="bg1"/>
                </a:solidFill>
              </a:rPr>
            </a:br>
            <a:endParaRPr lang="en-US" dirty="0">
              <a:solidFill>
                <a:schemeClr val="bg1"/>
              </a:solidFill>
            </a:endParaRPr>
          </a:p>
        </p:txBody>
      </p:sp>
      <p:sp>
        <p:nvSpPr>
          <p:cNvPr id="18" name="Rectangle 17">
            <a:extLst>
              <a:ext uri="{FF2B5EF4-FFF2-40B4-BE49-F238E27FC236}">
                <a16:creationId xmlns:a16="http://schemas.microsoft.com/office/drawing/2014/main" id="{AF6DCDA1-F70C-46A7-9058-22866DFB4AAD}"/>
              </a:ext>
            </a:extLst>
          </p:cNvPr>
          <p:cNvSpPr/>
          <p:nvPr/>
        </p:nvSpPr>
        <p:spPr>
          <a:xfrm>
            <a:off x="1330711" y="1335020"/>
            <a:ext cx="8170127" cy="954107"/>
          </a:xfrm>
          <a:prstGeom prst="rect">
            <a:avLst/>
          </a:prstGeom>
        </p:spPr>
        <p:txBody>
          <a:bodyPr wrap="square">
            <a:spAutoFit/>
          </a:bodyPr>
          <a:lstStyle/>
          <a:p>
            <a:r>
              <a:rPr lang="en-US" sz="2800" spc="-75" dirty="0">
                <a:ln w="3175">
                  <a:noFill/>
                </a:ln>
                <a:solidFill>
                  <a:schemeClr val="bg1"/>
                </a:solidFill>
                <a:latin typeface="Segoe UI Light"/>
                <a:cs typeface="Segoe UI" pitchFamily="34" charset="0"/>
              </a:rPr>
              <a:t>Initial meeting between the opportunity manager and technical sales (TSP or CSA)</a:t>
            </a:r>
            <a:endParaRPr lang="en-US" dirty="0">
              <a:solidFill>
                <a:schemeClr val="bg1"/>
              </a:solidFill>
            </a:endParaRPr>
          </a:p>
        </p:txBody>
      </p:sp>
    </p:spTree>
    <p:extLst>
      <p:ext uri="{BB962C8B-B14F-4D97-AF65-F5344CB8AC3E}">
        <p14:creationId xmlns:p14="http://schemas.microsoft.com/office/powerpoint/2010/main" val="1959638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5B419D-C0B2-4601-A1C3-8FF57AC899D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t="27517" b="22290"/>
          <a:stretch/>
        </p:blipFill>
        <p:spPr>
          <a:xfrm>
            <a:off x="0" y="0"/>
            <a:ext cx="12192000" cy="4159046"/>
          </a:xfrm>
          <a:prstGeom prst="rect">
            <a:avLst/>
          </a:prstGeom>
        </p:spPr>
      </p:pic>
      <p:sp>
        <p:nvSpPr>
          <p:cNvPr id="3" name="Title 2">
            <a:extLst>
              <a:ext uri="{FF2B5EF4-FFF2-40B4-BE49-F238E27FC236}">
                <a16:creationId xmlns:a16="http://schemas.microsoft.com/office/drawing/2014/main" id="{D9B20698-3B1C-4E84-898E-A717D48FA762}"/>
              </a:ext>
            </a:extLst>
          </p:cNvPr>
          <p:cNvSpPr>
            <a:spLocks noGrp="1"/>
          </p:cNvSpPr>
          <p:nvPr>
            <p:ph type="title"/>
          </p:nvPr>
        </p:nvSpPr>
        <p:spPr>
          <a:xfrm>
            <a:off x="268929" y="291114"/>
            <a:ext cx="11655840" cy="899665"/>
          </a:xfrm>
        </p:spPr>
        <p:txBody>
          <a:bodyPr/>
          <a:lstStyle/>
          <a:p>
            <a:r>
              <a:rPr lang="en-US" dirty="0">
                <a:solidFill>
                  <a:schemeClr val="bg1"/>
                </a:solidFill>
              </a:rPr>
              <a:t>Preparation (2/3)</a:t>
            </a:r>
            <a:br>
              <a:rPr lang="en-US" sz="4000" b="1" dirty="0">
                <a:solidFill>
                  <a:schemeClr val="bg1"/>
                </a:solidFill>
              </a:rPr>
            </a:br>
            <a:endParaRPr lang="en-US" dirty="0">
              <a:solidFill>
                <a:schemeClr val="bg1"/>
              </a:solidFill>
            </a:endParaRPr>
          </a:p>
        </p:txBody>
      </p:sp>
      <p:sp>
        <p:nvSpPr>
          <p:cNvPr id="5" name="Text Placeholder 1">
            <a:extLst>
              <a:ext uri="{FF2B5EF4-FFF2-40B4-BE49-F238E27FC236}">
                <a16:creationId xmlns:a16="http://schemas.microsoft.com/office/drawing/2014/main" id="{17FA6E21-2981-4211-954E-969124A61B4C}"/>
              </a:ext>
            </a:extLst>
          </p:cNvPr>
          <p:cNvSpPr txBox="1">
            <a:spLocks/>
          </p:cNvSpPr>
          <p:nvPr/>
        </p:nvSpPr>
        <p:spPr>
          <a:xfrm>
            <a:off x="266921" y="4223206"/>
            <a:ext cx="5829079" cy="175278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b="1" dirty="0"/>
              <a:t>Prepare a meeting agenda</a:t>
            </a:r>
          </a:p>
          <a:p>
            <a:pPr marL="0" indent="0">
              <a:buNone/>
            </a:pPr>
            <a:endParaRPr lang="en-US" sz="900" dirty="0"/>
          </a:p>
          <a:p>
            <a:r>
              <a:rPr lang="en-US" sz="1600" b="1" dirty="0"/>
              <a:t>Opportunity goals, objectives, and scope </a:t>
            </a:r>
          </a:p>
          <a:p>
            <a:r>
              <a:rPr lang="en-US" sz="1600" b="1" dirty="0"/>
              <a:t>General outline of the existing system</a:t>
            </a:r>
          </a:p>
          <a:p>
            <a:r>
              <a:rPr lang="en-US" sz="1600" b="1" dirty="0"/>
              <a:t>Agenda </a:t>
            </a:r>
          </a:p>
          <a:p>
            <a:r>
              <a:rPr lang="en-US" sz="1600" b="1" dirty="0"/>
              <a:t>Location (not customer site if possible) </a:t>
            </a:r>
          </a:p>
        </p:txBody>
      </p:sp>
      <p:sp>
        <p:nvSpPr>
          <p:cNvPr id="7" name="Text Placeholder 1">
            <a:extLst>
              <a:ext uri="{FF2B5EF4-FFF2-40B4-BE49-F238E27FC236}">
                <a16:creationId xmlns:a16="http://schemas.microsoft.com/office/drawing/2014/main" id="{4CDBF113-27B3-4754-85D2-ABBFCA048C40}"/>
              </a:ext>
            </a:extLst>
          </p:cNvPr>
          <p:cNvSpPr txBox="1">
            <a:spLocks/>
          </p:cNvSpPr>
          <p:nvPr/>
        </p:nvSpPr>
        <p:spPr>
          <a:xfrm>
            <a:off x="4920916" y="4223206"/>
            <a:ext cx="7150768" cy="25037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b="1" dirty="0"/>
              <a:t>Verify that you have the appropriate guest list</a:t>
            </a:r>
          </a:p>
          <a:p>
            <a:pPr marL="0" indent="0">
              <a:buNone/>
            </a:pPr>
            <a:endParaRPr lang="en-US" sz="900" dirty="0"/>
          </a:p>
          <a:p>
            <a:pPr marL="0" indent="0">
              <a:buNone/>
            </a:pPr>
            <a:r>
              <a:rPr lang="en-US" sz="1800" b="1" dirty="0"/>
              <a:t>Customer attendees </a:t>
            </a:r>
            <a:r>
              <a:rPr lang="en-US" sz="1600" b="1" dirty="0"/>
              <a:t>(decision makers):</a:t>
            </a:r>
          </a:p>
          <a:p>
            <a:r>
              <a:rPr lang="en-US" sz="1600" b="1" dirty="0"/>
              <a:t>Sponsor, Business representative(s), Project manager</a:t>
            </a:r>
          </a:p>
          <a:p>
            <a:r>
              <a:rPr lang="en-US" sz="1600" b="1" dirty="0"/>
              <a:t>Technical representative(s) (depending on project: Advisors/partners, Architecture, Development, Infrastructure, Operations, Security)</a:t>
            </a:r>
          </a:p>
          <a:p>
            <a:endParaRPr lang="en-US" sz="800" b="1" dirty="0"/>
          </a:p>
          <a:p>
            <a:pPr marL="0" indent="0">
              <a:buNone/>
            </a:pPr>
            <a:r>
              <a:rPr lang="en-US" sz="1800" b="1" dirty="0"/>
              <a:t>Microsoft attendees</a:t>
            </a:r>
          </a:p>
          <a:p>
            <a:r>
              <a:rPr lang="en-US" sz="1600" b="1" dirty="0"/>
              <a:t>Architect (facilitates session), SMEs (depending on project), account team</a:t>
            </a:r>
          </a:p>
        </p:txBody>
      </p:sp>
      <p:sp>
        <p:nvSpPr>
          <p:cNvPr id="4" name="Rectangle 3">
            <a:extLst>
              <a:ext uri="{FF2B5EF4-FFF2-40B4-BE49-F238E27FC236}">
                <a16:creationId xmlns:a16="http://schemas.microsoft.com/office/drawing/2014/main" id="{4ABF1EB9-976D-472D-894E-056C48DAF9C5}"/>
              </a:ext>
            </a:extLst>
          </p:cNvPr>
          <p:cNvSpPr/>
          <p:nvPr/>
        </p:nvSpPr>
        <p:spPr>
          <a:xfrm>
            <a:off x="1330711" y="1335020"/>
            <a:ext cx="8170127" cy="954107"/>
          </a:xfrm>
          <a:prstGeom prst="rect">
            <a:avLst/>
          </a:prstGeom>
        </p:spPr>
        <p:txBody>
          <a:bodyPr wrap="square">
            <a:spAutoFit/>
          </a:bodyPr>
          <a:lstStyle/>
          <a:p>
            <a:r>
              <a:rPr lang="en-US" sz="2800" spc="-75" dirty="0">
                <a:ln w="3175">
                  <a:noFill/>
                </a:ln>
                <a:solidFill>
                  <a:srgbClr val="FFFFFF"/>
                </a:solidFill>
                <a:latin typeface="Segoe UI Light"/>
                <a:cs typeface="Segoe UI" pitchFamily="34" charset="0"/>
              </a:rPr>
              <a:t>Planning call with the customer, opportunity manager, and technical sales </a:t>
            </a:r>
            <a:endParaRPr lang="en-US" dirty="0"/>
          </a:p>
        </p:txBody>
      </p:sp>
    </p:spTree>
    <p:extLst>
      <p:ext uri="{BB962C8B-B14F-4D97-AF65-F5344CB8AC3E}">
        <p14:creationId xmlns:p14="http://schemas.microsoft.com/office/powerpoint/2010/main" val="21852056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alphaModFix amt="34000"/>
            <a:extLst>
              <a:ext uri="{28A0092B-C50C-407E-A947-70E740481C1C}">
                <a14:useLocalDpi xmlns:a14="http://schemas.microsoft.com/office/drawing/2010/main" val="0"/>
              </a:ext>
            </a:extLst>
          </a:blip>
          <a:srcRect t="40885" b="-23520"/>
          <a:stretch/>
        </p:blipFill>
        <p:spPr>
          <a:xfrm>
            <a:off x="0" y="0"/>
            <a:ext cx="12192000" cy="6716706"/>
          </a:xfrm>
          <a:prstGeom prst="rect">
            <a:avLst/>
          </a:prstGeom>
        </p:spPr>
      </p:pic>
      <p:sp>
        <p:nvSpPr>
          <p:cNvPr id="14" name="Rectangle 13"/>
          <p:cNvSpPr/>
          <p:nvPr/>
        </p:nvSpPr>
        <p:spPr bwMode="auto">
          <a:xfrm>
            <a:off x="0" y="4317540"/>
            <a:ext cx="12192000" cy="253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a:xfrm>
            <a:off x="268929" y="291114"/>
            <a:ext cx="11655840" cy="899665"/>
          </a:xfrm>
        </p:spPr>
        <p:txBody>
          <a:bodyPr/>
          <a:lstStyle/>
          <a:p>
            <a:r>
              <a:rPr lang="en-US" dirty="0">
                <a:solidFill>
                  <a:schemeClr val="bg1"/>
                </a:solidFill>
              </a:rPr>
              <a:t>Preparation (3/3)</a:t>
            </a:r>
          </a:p>
        </p:txBody>
      </p:sp>
      <p:sp>
        <p:nvSpPr>
          <p:cNvPr id="4" name="Rectangle 3">
            <a:extLst>
              <a:ext uri="{FF2B5EF4-FFF2-40B4-BE49-F238E27FC236}">
                <a16:creationId xmlns:a16="http://schemas.microsoft.com/office/drawing/2014/main" id="{CA35C7AC-8983-4469-AC91-A68244EE73A1}"/>
              </a:ext>
            </a:extLst>
          </p:cNvPr>
          <p:cNvSpPr/>
          <p:nvPr/>
        </p:nvSpPr>
        <p:spPr>
          <a:xfrm>
            <a:off x="1394104" y="1208193"/>
            <a:ext cx="8037701" cy="954107"/>
          </a:xfrm>
          <a:prstGeom prst="rect">
            <a:avLst/>
          </a:prstGeom>
        </p:spPr>
        <p:txBody>
          <a:bodyPr wrap="square">
            <a:spAutoFit/>
          </a:bodyPr>
          <a:lstStyle/>
          <a:p>
            <a:pPr lvl="0"/>
            <a:r>
              <a:rPr lang="en-US" sz="2800" dirty="0">
                <a:solidFill>
                  <a:schemeClr val="bg1"/>
                </a:solidFill>
                <a:latin typeface="+mj-lt"/>
              </a:rPr>
              <a:t>Develop possible solutions, an implementation plan, and a meeting agenda </a:t>
            </a:r>
            <a:endParaRPr kumimoji="0" lang="en-US" sz="2800" b="0" i="0" u="none" strike="noStrike" kern="1200" cap="none" spc="0" normalizeH="0" baseline="0" noProof="0" dirty="0">
              <a:ln>
                <a:noFill/>
              </a:ln>
              <a:solidFill>
                <a:srgbClr val="FFFFFF"/>
              </a:solidFill>
              <a:effectLst/>
              <a:uLnTx/>
              <a:uFillTx/>
              <a:latin typeface="+mj-lt"/>
              <a:ea typeface="+mn-ea"/>
              <a:cs typeface="+mn-cs"/>
            </a:endParaRPr>
          </a:p>
        </p:txBody>
      </p:sp>
      <p:sp>
        <p:nvSpPr>
          <p:cNvPr id="18" name="Text Placeholder 1">
            <a:extLst>
              <a:ext uri="{FF2B5EF4-FFF2-40B4-BE49-F238E27FC236}">
                <a16:creationId xmlns:a16="http://schemas.microsoft.com/office/drawing/2014/main" id="{33635D37-2E4B-43A7-B27D-3808C5531065}"/>
              </a:ext>
            </a:extLst>
          </p:cNvPr>
          <p:cNvSpPr txBox="1">
            <a:spLocks/>
          </p:cNvSpPr>
          <p:nvPr/>
        </p:nvSpPr>
        <p:spPr>
          <a:xfrm>
            <a:off x="1288327" y="4569785"/>
            <a:ext cx="2355962" cy="161121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b="1" dirty="0">
                <a:solidFill>
                  <a:schemeClr val="tx1"/>
                </a:solidFill>
              </a:rPr>
              <a:t>Design</a:t>
            </a:r>
          </a:p>
          <a:p>
            <a:pPr marL="0" indent="0">
              <a:buNone/>
            </a:pPr>
            <a:endParaRPr lang="en-US" sz="900" dirty="0">
              <a:solidFill>
                <a:schemeClr val="tx1"/>
              </a:solidFill>
            </a:endParaRPr>
          </a:p>
          <a:p>
            <a:pPr marL="0" lvl="1" indent="0" defTabSz="711200">
              <a:spcBef>
                <a:spcPct val="0"/>
              </a:spcBef>
              <a:spcAft>
                <a:spcPct val="15000"/>
              </a:spcAft>
              <a:buNone/>
            </a:pPr>
            <a:r>
              <a:rPr lang="en-US" sz="1600" dirty="0">
                <a:solidFill>
                  <a:schemeClr val="tx1"/>
                </a:solidFill>
              </a:rPr>
              <a:t>Create a technical solution proposal based on reference architectures.</a:t>
            </a:r>
          </a:p>
        </p:txBody>
      </p:sp>
      <p:sp>
        <p:nvSpPr>
          <p:cNvPr id="21" name="Text Placeholder 1">
            <a:extLst>
              <a:ext uri="{FF2B5EF4-FFF2-40B4-BE49-F238E27FC236}">
                <a16:creationId xmlns:a16="http://schemas.microsoft.com/office/drawing/2014/main" id="{B30FE7B8-877E-4F35-B885-741332983269}"/>
              </a:ext>
            </a:extLst>
          </p:cNvPr>
          <p:cNvSpPr txBox="1">
            <a:spLocks/>
          </p:cNvSpPr>
          <p:nvPr/>
        </p:nvSpPr>
        <p:spPr>
          <a:xfrm>
            <a:off x="4645723" y="4569785"/>
            <a:ext cx="2621710" cy="183280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b="1" dirty="0">
                <a:solidFill>
                  <a:schemeClr val="tx1"/>
                </a:solidFill>
              </a:rPr>
              <a:t>Plan</a:t>
            </a:r>
          </a:p>
          <a:p>
            <a:pPr marL="0" indent="0">
              <a:buNone/>
            </a:pPr>
            <a:endParaRPr lang="en-US" sz="900" dirty="0">
              <a:solidFill>
                <a:schemeClr val="tx1"/>
              </a:solidFill>
            </a:endParaRPr>
          </a:p>
          <a:p>
            <a:pPr marL="0" lvl="1" indent="0" defTabSz="711200">
              <a:spcBef>
                <a:spcPct val="0"/>
              </a:spcBef>
              <a:spcAft>
                <a:spcPct val="15000"/>
              </a:spcAft>
              <a:buNone/>
            </a:pPr>
            <a:r>
              <a:rPr lang="en-US" sz="1600" dirty="0">
                <a:solidFill>
                  <a:schemeClr val="tx1"/>
                </a:solidFill>
              </a:rPr>
              <a:t>Create a phased implementation plan proposal that allows the customer to control cost and schedule impacts.</a:t>
            </a:r>
          </a:p>
        </p:txBody>
      </p:sp>
      <p:sp>
        <p:nvSpPr>
          <p:cNvPr id="23" name="Text Placeholder 1">
            <a:extLst>
              <a:ext uri="{FF2B5EF4-FFF2-40B4-BE49-F238E27FC236}">
                <a16:creationId xmlns:a16="http://schemas.microsoft.com/office/drawing/2014/main" id="{DE198D4E-2DDC-463B-952F-F9B681D5125B}"/>
              </a:ext>
            </a:extLst>
          </p:cNvPr>
          <p:cNvSpPr txBox="1">
            <a:spLocks/>
          </p:cNvSpPr>
          <p:nvPr/>
        </p:nvSpPr>
        <p:spPr>
          <a:xfrm>
            <a:off x="8050171" y="4569785"/>
            <a:ext cx="2355962" cy="161121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b="1" dirty="0">
                <a:solidFill>
                  <a:schemeClr val="tx1"/>
                </a:solidFill>
              </a:rPr>
              <a:t>Participants</a:t>
            </a:r>
          </a:p>
          <a:p>
            <a:pPr marL="0" indent="0">
              <a:buNone/>
            </a:pPr>
            <a:endParaRPr lang="en-US" sz="900" dirty="0">
              <a:solidFill>
                <a:schemeClr val="tx1"/>
              </a:solidFill>
            </a:endParaRPr>
          </a:p>
          <a:p>
            <a:pPr marL="0" lvl="1" indent="0" defTabSz="711200">
              <a:spcBef>
                <a:spcPct val="0"/>
              </a:spcBef>
              <a:spcAft>
                <a:spcPct val="15000"/>
              </a:spcAft>
              <a:buNone/>
            </a:pPr>
            <a:r>
              <a:rPr lang="en-US" sz="1600" dirty="0">
                <a:solidFill>
                  <a:schemeClr val="tx1"/>
                </a:solidFill>
              </a:rPr>
              <a:t>Identify key players for each section of the ADS and prepare a meeting agenda.</a:t>
            </a:r>
          </a:p>
        </p:txBody>
      </p:sp>
    </p:spTree>
    <p:extLst>
      <p:ext uri="{BB962C8B-B14F-4D97-AF65-F5344CB8AC3E}">
        <p14:creationId xmlns:p14="http://schemas.microsoft.com/office/powerpoint/2010/main" val="2583565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52DBE-59A6-415A-9F13-496B4D2BF7EB}"/>
              </a:ext>
            </a:extLst>
          </p:cNvPr>
          <p:cNvSpPr>
            <a:spLocks noGrp="1"/>
          </p:cNvSpPr>
          <p:nvPr>
            <p:ph type="title"/>
          </p:nvPr>
        </p:nvSpPr>
        <p:spPr/>
        <p:txBody>
          <a:bodyPr/>
          <a:lstStyle/>
          <a:p>
            <a:r>
              <a:rPr lang="en-US" dirty="0"/>
              <a:t>Sample agenda</a:t>
            </a:r>
          </a:p>
        </p:txBody>
      </p:sp>
      <p:graphicFrame>
        <p:nvGraphicFramePr>
          <p:cNvPr id="4" name="Table 3">
            <a:extLst>
              <a:ext uri="{FF2B5EF4-FFF2-40B4-BE49-F238E27FC236}">
                <a16:creationId xmlns:a16="http://schemas.microsoft.com/office/drawing/2014/main" id="{3CCBC2A8-4B7A-43F9-90D0-A3937F21EDEB}"/>
              </a:ext>
            </a:extLst>
          </p:cNvPr>
          <p:cNvGraphicFramePr>
            <a:graphicFrameLocks noGrp="1"/>
          </p:cNvGraphicFramePr>
          <p:nvPr>
            <p:extLst/>
          </p:nvPr>
        </p:nvGraphicFramePr>
        <p:xfrm>
          <a:off x="461803" y="1162154"/>
          <a:ext cx="5212080" cy="1898650"/>
        </p:xfrm>
        <a:graphic>
          <a:graphicData uri="http://schemas.openxmlformats.org/drawingml/2006/table">
            <a:tbl>
              <a:tblPr firstRow="1" bandRow="1">
                <a:tableStyleId>{5C22544A-7EE6-4342-B048-85BDC9FD1C3A}</a:tableStyleId>
              </a:tblPr>
              <a:tblGrid>
                <a:gridCol w="3151247">
                  <a:extLst>
                    <a:ext uri="{9D8B030D-6E8A-4147-A177-3AD203B41FA5}">
                      <a16:colId xmlns:a16="http://schemas.microsoft.com/office/drawing/2014/main" val="20000"/>
                    </a:ext>
                  </a:extLst>
                </a:gridCol>
                <a:gridCol w="2060833">
                  <a:extLst>
                    <a:ext uri="{9D8B030D-6E8A-4147-A177-3AD203B41FA5}">
                      <a16:colId xmlns:a16="http://schemas.microsoft.com/office/drawing/2014/main" val="20001"/>
                    </a:ext>
                  </a:extLst>
                </a:gridCol>
              </a:tblGrid>
              <a:tr h="370840">
                <a:tc>
                  <a:txBody>
                    <a:bodyPr/>
                    <a:lstStyle/>
                    <a:p>
                      <a:r>
                        <a:rPr lang="en-US" dirty="0"/>
                        <a:t>Befor</a:t>
                      </a:r>
                      <a:r>
                        <a:rPr lang="en-US" baseline="0" dirty="0"/>
                        <a:t>e the ADS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629412">
                <a:tc>
                  <a:txBody>
                    <a:bodyPr/>
                    <a:lstStyle/>
                    <a:p>
                      <a:r>
                        <a:rPr lang="en-US" dirty="0"/>
                        <a:t>Preliminary requirements clarification</a:t>
                      </a:r>
                    </a:p>
                  </a:txBody>
                  <a:tcPr/>
                </a:tc>
                <a:tc>
                  <a:txBody>
                    <a:bodyPr/>
                    <a:lstStyle/>
                    <a:p>
                      <a:r>
                        <a:rPr lang="en-US" dirty="0"/>
                        <a:t>9:00 am - 9:30 am</a:t>
                      </a:r>
                    </a:p>
                  </a:txBody>
                  <a:tcPr/>
                </a:tc>
                <a:extLst>
                  <a:ext uri="{0D108BD9-81ED-4DB2-BD59-A6C34878D82A}">
                    <a16:rowId xmlns:a16="http://schemas.microsoft.com/office/drawing/2014/main" val="10001"/>
                  </a:ext>
                </a:extLst>
              </a:tr>
              <a:tr h="898398">
                <a:tc>
                  <a:txBody>
                    <a:bodyPr/>
                    <a:lstStyle/>
                    <a:p>
                      <a:r>
                        <a:rPr lang="en-US" dirty="0"/>
                        <a:t>Ideation &amp; Baseline</a:t>
                      </a:r>
                      <a:r>
                        <a:rPr lang="en-US" baseline="0" dirty="0"/>
                        <a:t>/Candidate Architecture Discussion</a:t>
                      </a:r>
                      <a:endParaRPr lang="en-US" dirty="0"/>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DDA69FC7-66A7-4AEF-9733-3D010157A63F}"/>
              </a:ext>
            </a:extLst>
          </p:cNvPr>
          <p:cNvGraphicFramePr>
            <a:graphicFrameLocks noGrp="1"/>
          </p:cNvGraphicFramePr>
          <p:nvPr>
            <p:extLst>
              <p:ext uri="{D42A27DB-BD31-4B8C-83A1-F6EECF244321}">
                <p14:modId xmlns:p14="http://schemas.microsoft.com/office/powerpoint/2010/main" val="3357545871"/>
              </p:ext>
            </p:extLst>
          </p:nvPr>
        </p:nvGraphicFramePr>
        <p:xfrm>
          <a:off x="6002378" y="1513018"/>
          <a:ext cx="5212080" cy="4312386"/>
        </p:xfrm>
        <a:graphic>
          <a:graphicData uri="http://schemas.openxmlformats.org/drawingml/2006/table">
            <a:tbl>
              <a:tblPr firstRow="1" bandRow="1">
                <a:tableStyleId>{5C22544A-7EE6-4342-B048-85BDC9FD1C3A}</a:tableStyleId>
              </a:tblPr>
              <a:tblGrid>
                <a:gridCol w="3170498">
                  <a:extLst>
                    <a:ext uri="{9D8B030D-6E8A-4147-A177-3AD203B41FA5}">
                      <a16:colId xmlns:a16="http://schemas.microsoft.com/office/drawing/2014/main" val="20000"/>
                    </a:ext>
                  </a:extLst>
                </a:gridCol>
                <a:gridCol w="2041582">
                  <a:extLst>
                    <a:ext uri="{9D8B030D-6E8A-4147-A177-3AD203B41FA5}">
                      <a16:colId xmlns:a16="http://schemas.microsoft.com/office/drawing/2014/main" val="20001"/>
                    </a:ext>
                  </a:extLst>
                </a:gridCol>
              </a:tblGrid>
              <a:tr h="370840">
                <a:tc>
                  <a:txBody>
                    <a:bodyPr/>
                    <a:lstStyle/>
                    <a:p>
                      <a:r>
                        <a:rPr lang="en-US" dirty="0"/>
                        <a:t>During </a:t>
                      </a:r>
                      <a:r>
                        <a:rPr lang="en-US" baseline="0" dirty="0"/>
                        <a:t>the ADS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r>
                        <a:rPr lang="en-US" dirty="0"/>
                        <a:t>Day 1</a:t>
                      </a:r>
                    </a:p>
                  </a:txBody>
                  <a:tcPr/>
                </a:tc>
                <a:extLst>
                  <a:ext uri="{0D108BD9-81ED-4DB2-BD59-A6C34878D82A}">
                    <a16:rowId xmlns:a16="http://schemas.microsoft.com/office/drawing/2014/main" val="10001"/>
                  </a:ext>
                </a:extLst>
              </a:tr>
              <a:tr h="629412">
                <a:tc>
                  <a:txBody>
                    <a:bodyPr/>
                    <a:lstStyle/>
                    <a:p>
                      <a:r>
                        <a:rPr lang="en-US" dirty="0"/>
                        <a:t>Detailed discovery</a:t>
                      </a:r>
                    </a:p>
                  </a:txBody>
                  <a:tcPr/>
                </a:tc>
                <a:tc>
                  <a:txBody>
                    <a:bodyPr/>
                    <a:lstStyle/>
                    <a:p>
                      <a:r>
                        <a:rPr lang="en-US" dirty="0"/>
                        <a:t>9:00 am - 12:00 pm</a:t>
                      </a:r>
                    </a:p>
                  </a:txBody>
                  <a:tcPr/>
                </a:tc>
                <a:extLst>
                  <a:ext uri="{0D108BD9-81ED-4DB2-BD59-A6C34878D82A}">
                    <a16:rowId xmlns:a16="http://schemas.microsoft.com/office/drawing/2014/main" val="10002"/>
                  </a:ext>
                </a:extLst>
              </a:tr>
              <a:tr h="370840">
                <a:tc>
                  <a:txBody>
                    <a:bodyPr/>
                    <a:lstStyle/>
                    <a:p>
                      <a:r>
                        <a:rPr lang="en-US" dirty="0"/>
                        <a:t>Envisioning</a:t>
                      </a:r>
                    </a:p>
                  </a:txBody>
                  <a:tcPr/>
                </a:tc>
                <a:tc>
                  <a:txBody>
                    <a:bodyPr/>
                    <a:lstStyle/>
                    <a:p>
                      <a:r>
                        <a:rPr lang="en-US" dirty="0"/>
                        <a:t>1:00 pm</a:t>
                      </a:r>
                      <a:r>
                        <a:rPr lang="en-US" baseline="0" dirty="0"/>
                        <a:t> - 5:00 pm</a:t>
                      </a:r>
                      <a:endParaRPr lang="en-US" dirty="0"/>
                    </a:p>
                  </a:txBody>
                  <a:tcPr/>
                </a:tc>
                <a:extLst>
                  <a:ext uri="{0D108BD9-81ED-4DB2-BD59-A6C34878D82A}">
                    <a16:rowId xmlns:a16="http://schemas.microsoft.com/office/drawing/2014/main" val="10003"/>
                  </a:ext>
                </a:extLst>
              </a:tr>
              <a:tr h="413232">
                <a:tc>
                  <a:txBody>
                    <a:bodyPr/>
                    <a:lstStyle/>
                    <a:p>
                      <a:endParaRPr lang="en-US"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Day 2</a:t>
                      </a:r>
                    </a:p>
                  </a:txBody>
                  <a:tcPr/>
                </a:tc>
                <a:extLst>
                  <a:ext uri="{0D108BD9-81ED-4DB2-BD59-A6C34878D82A}">
                    <a16:rowId xmlns:a16="http://schemas.microsoft.com/office/drawing/2014/main" val="10004"/>
                  </a:ext>
                </a:extLst>
              </a:tr>
              <a:tr h="629412">
                <a:tc>
                  <a:txBody>
                    <a:bodyPr/>
                    <a:lstStyle/>
                    <a:p>
                      <a:r>
                        <a:rPr lang="en-US" dirty="0"/>
                        <a:t>Whiteboard </a:t>
                      </a:r>
                      <a:r>
                        <a:rPr lang="en-US" baseline="0" dirty="0"/>
                        <a:t>Candidate Architecture(s)</a:t>
                      </a:r>
                      <a:endParaRPr lang="en-US"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9:00 am - 12:00 pm</a:t>
                      </a:r>
                    </a:p>
                  </a:txBody>
                  <a:tcPr/>
                </a:tc>
                <a:extLst>
                  <a:ext uri="{0D108BD9-81ED-4DB2-BD59-A6C34878D82A}">
                    <a16:rowId xmlns:a16="http://schemas.microsoft.com/office/drawing/2014/main" val="10005"/>
                  </a:ext>
                </a:extLst>
              </a:tr>
              <a:tr h="629412">
                <a:tc>
                  <a:txBody>
                    <a:bodyPr/>
                    <a:lstStyle/>
                    <a:p>
                      <a:r>
                        <a:rPr lang="en-US" dirty="0"/>
                        <a:t>Identify</a:t>
                      </a:r>
                      <a:r>
                        <a:rPr lang="en-US" baseline="0" dirty="0"/>
                        <a:t> and define </a:t>
                      </a:r>
                      <a:r>
                        <a:rPr lang="en-US" dirty="0"/>
                        <a:t>POC</a:t>
                      </a:r>
                      <a:r>
                        <a:rPr lang="en-US" baseline="0" dirty="0"/>
                        <a:t> and Pilot(s)</a:t>
                      </a:r>
                      <a:endParaRPr lang="en-US"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1:00</a:t>
                      </a:r>
                      <a:r>
                        <a:rPr lang="en-US" baseline="0" dirty="0"/>
                        <a:t> pm </a:t>
                      </a:r>
                      <a:r>
                        <a:rPr lang="mr-IN" baseline="0" dirty="0"/>
                        <a:t>–</a:t>
                      </a:r>
                      <a:r>
                        <a:rPr lang="en-US" baseline="0" dirty="0"/>
                        <a:t> 4:00 pm</a:t>
                      </a:r>
                      <a:endParaRPr lang="en-US" dirty="0"/>
                    </a:p>
                  </a:txBody>
                  <a:tcPr/>
                </a:tc>
                <a:extLst>
                  <a:ext uri="{0D108BD9-81ED-4DB2-BD59-A6C34878D82A}">
                    <a16:rowId xmlns:a16="http://schemas.microsoft.com/office/drawing/2014/main" val="10006"/>
                  </a:ext>
                </a:extLst>
              </a:tr>
              <a:tr h="898398">
                <a:tc>
                  <a:txBody>
                    <a:bodyPr/>
                    <a:lstStyle/>
                    <a:p>
                      <a:r>
                        <a:rPr lang="en-US" dirty="0"/>
                        <a:t>Document high level deliverables and next action steps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4:00</a:t>
                      </a:r>
                      <a:r>
                        <a:rPr lang="en-US" baseline="0" dirty="0"/>
                        <a:t> pm </a:t>
                      </a:r>
                      <a:r>
                        <a:rPr lang="mr-IN" baseline="0" dirty="0"/>
                        <a:t>–</a:t>
                      </a:r>
                      <a:r>
                        <a:rPr lang="en-US" baseline="0" dirty="0"/>
                        <a:t> 5:00 pm</a:t>
                      </a:r>
                      <a:endParaRPr lang="en-US" dirty="0"/>
                    </a:p>
                  </a:txBody>
                  <a:tcPr/>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C1138ACB-5DB9-47A7-99D9-073A9743B3A1}"/>
              </a:ext>
            </a:extLst>
          </p:cNvPr>
          <p:cNvSpPr txBox="1"/>
          <p:nvPr/>
        </p:nvSpPr>
        <p:spPr>
          <a:xfrm>
            <a:off x="1507782" y="2983774"/>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
        <p:nvSpPr>
          <p:cNvPr id="7" name="TextBox 6">
            <a:extLst>
              <a:ext uri="{FF2B5EF4-FFF2-40B4-BE49-F238E27FC236}">
                <a16:creationId xmlns:a16="http://schemas.microsoft.com/office/drawing/2014/main" id="{D972BEB5-86A7-4502-A80A-26EAFFEDED9A}"/>
              </a:ext>
            </a:extLst>
          </p:cNvPr>
          <p:cNvSpPr txBox="1"/>
          <p:nvPr/>
        </p:nvSpPr>
        <p:spPr>
          <a:xfrm>
            <a:off x="6823558" y="5769185"/>
            <a:ext cx="475104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The ADS should be performed in-person.</a:t>
            </a:r>
          </a:p>
        </p:txBody>
      </p:sp>
      <p:graphicFrame>
        <p:nvGraphicFramePr>
          <p:cNvPr id="8" name="Table 7">
            <a:extLst>
              <a:ext uri="{FF2B5EF4-FFF2-40B4-BE49-F238E27FC236}">
                <a16:creationId xmlns:a16="http://schemas.microsoft.com/office/drawing/2014/main" id="{9996725A-9423-4C58-8D51-5E0A232CFD87}"/>
              </a:ext>
            </a:extLst>
          </p:cNvPr>
          <p:cNvGraphicFramePr>
            <a:graphicFrameLocks noGrp="1"/>
          </p:cNvGraphicFramePr>
          <p:nvPr>
            <p:extLst/>
          </p:nvPr>
        </p:nvGraphicFramePr>
        <p:xfrm>
          <a:off x="461803" y="4712993"/>
          <a:ext cx="5212080" cy="1371092"/>
        </p:xfrm>
        <a:graphic>
          <a:graphicData uri="http://schemas.openxmlformats.org/drawingml/2006/table">
            <a:tbl>
              <a:tblPr firstRow="1" bandRow="1">
                <a:tableStyleId>{5C22544A-7EE6-4342-B048-85BDC9FD1C3A}</a:tableStyleId>
              </a:tblPr>
              <a:tblGrid>
                <a:gridCol w="3118795">
                  <a:extLst>
                    <a:ext uri="{9D8B030D-6E8A-4147-A177-3AD203B41FA5}">
                      <a16:colId xmlns:a16="http://schemas.microsoft.com/office/drawing/2014/main" val="20000"/>
                    </a:ext>
                  </a:extLst>
                </a:gridCol>
                <a:gridCol w="2093285">
                  <a:extLst>
                    <a:ext uri="{9D8B030D-6E8A-4147-A177-3AD203B41FA5}">
                      <a16:colId xmlns:a16="http://schemas.microsoft.com/office/drawing/2014/main" val="20001"/>
                    </a:ext>
                  </a:extLst>
                </a:gridCol>
              </a:tblGrid>
              <a:tr h="370840">
                <a:tc>
                  <a:txBody>
                    <a:bodyPr/>
                    <a:lstStyle/>
                    <a:p>
                      <a:r>
                        <a:rPr lang="en-US" dirty="0"/>
                        <a:t>After </a:t>
                      </a:r>
                      <a:r>
                        <a:rPr lang="en-US" baseline="0" dirty="0"/>
                        <a:t>the ADS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Create architecture</a:t>
                      </a:r>
                      <a:r>
                        <a:rPr lang="en-US" baseline="0" dirty="0"/>
                        <a:t> diagrams</a:t>
                      </a:r>
                      <a:endParaRPr lang="en-US" dirty="0"/>
                    </a:p>
                  </a:txBody>
                  <a:tcPr/>
                </a:tc>
                <a:tc>
                  <a:txBody>
                    <a:bodyPr/>
                    <a:lstStyle/>
                    <a:p>
                      <a:r>
                        <a:rPr lang="en-US" dirty="0"/>
                        <a:t>*Varies by project</a:t>
                      </a:r>
                    </a:p>
                  </a:txBody>
                  <a:tcPr/>
                </a:tc>
                <a:extLst>
                  <a:ext uri="{0D108BD9-81ED-4DB2-BD59-A6C34878D82A}">
                    <a16:rowId xmlns:a16="http://schemas.microsoft.com/office/drawing/2014/main" val="10001"/>
                  </a:ext>
                </a:extLst>
              </a:tr>
              <a:tr h="629412">
                <a:tc>
                  <a:txBody>
                    <a:bodyPr/>
                    <a:lstStyle/>
                    <a:p>
                      <a:r>
                        <a:rPr lang="en-US" dirty="0"/>
                        <a:t>Review architecture diagrams with ADS team</a:t>
                      </a:r>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CE972EB6-A3A5-4CC4-AD18-83B89E4F7BF8}"/>
              </a:ext>
            </a:extLst>
          </p:cNvPr>
          <p:cNvSpPr txBox="1"/>
          <p:nvPr/>
        </p:nvSpPr>
        <p:spPr>
          <a:xfrm>
            <a:off x="1583180" y="6001326"/>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Tree>
    <p:extLst>
      <p:ext uri="{BB962C8B-B14F-4D97-AF65-F5344CB8AC3E}">
        <p14:creationId xmlns:p14="http://schemas.microsoft.com/office/powerpoint/2010/main" val="3587844314"/>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18E650FE5CEB04591B07F3CBB931F0F" ma:contentTypeVersion="7" ma:contentTypeDescription="Create a new document." ma:contentTypeScope="" ma:versionID="85022064ba5bed17569dc96faf4a677a">
  <xsd:schema xmlns:xsd="http://www.w3.org/2001/XMLSchema" xmlns:xs="http://www.w3.org/2001/XMLSchema" xmlns:p="http://schemas.microsoft.com/office/2006/metadata/properties" xmlns:ns2="6431c2f2-b21e-494d-ae99-8a58deb350dc" xmlns:ns3="855a15ad-e539-40d1-9f72-905858bec509" targetNamespace="http://schemas.microsoft.com/office/2006/metadata/properties" ma:root="true" ma:fieldsID="f5d8b98cd0a0b4ad94dbeb40903eb4ef" ns2:_="" ns3:_="">
    <xsd:import namespace="6431c2f2-b21e-494d-ae99-8a58deb350dc"/>
    <xsd:import namespace="855a15ad-e539-40d1-9f72-905858bec50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1c2f2-b21e-494d-ae99-8a58deb35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5a15ad-e539-40d1-9f72-905858bec5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47FA1224-69AE-41DA-9485-3A82B0DD08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31c2f2-b21e-494d-ae99-8a58deb350dc"/>
    <ds:schemaRef ds:uri="855a15ad-e539-40d1-9f72-905858bec5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6431c2f2-b21e-494d-ae99-8a58deb350dc"/>
    <ds:schemaRef ds:uri="http://purl.org/dc/terms/"/>
    <ds:schemaRef ds:uri="http://schemas.microsoft.com/office/2006/documentManagement/types"/>
    <ds:schemaRef ds:uri="855a15ad-e539-40d1-9f72-905858bec509"/>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6767</TotalTime>
  <Words>1815</Words>
  <Application>Microsoft Office PowerPoint</Application>
  <PresentationFormat>Widescreen</PresentationFormat>
  <Paragraphs>267</Paragraphs>
  <Slides>27</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Calibri</vt:lpstr>
      <vt:lpstr>Consolas</vt:lpstr>
      <vt:lpstr>Courier New</vt:lpstr>
      <vt:lpstr>Poppins Light</vt:lpstr>
      <vt:lpstr>Segoe UI</vt:lpstr>
      <vt:lpstr>Segoe UI Light</vt:lpstr>
      <vt:lpstr>Segoe UI Semilight</vt:lpstr>
      <vt:lpstr>Wingdings</vt:lpstr>
      <vt:lpstr>2_Server and Cloud 2013</vt:lpstr>
      <vt:lpstr>C+E Readiness Template</vt:lpstr>
      <vt:lpstr>Mastering the Architecture Design Session (ADS)</vt:lpstr>
      <vt:lpstr>Abstract and learning objectives</vt:lpstr>
      <vt:lpstr>Basics</vt:lpstr>
      <vt:lpstr>Requirements for success</vt:lpstr>
      <vt:lpstr>The goal of an ADS is to help the customer get a working solution deployed. This may be via a pilot that will release into production or one or more POCs that de-risk critical aspects. </vt:lpstr>
      <vt:lpstr>Preparation (1/3) </vt:lpstr>
      <vt:lpstr>Preparation (2/3) </vt:lpstr>
      <vt:lpstr>Preparation (3/3)</vt:lpstr>
      <vt:lpstr>Sample agenda</vt:lpstr>
      <vt:lpstr>Complete the pre-ADS checklist</vt:lpstr>
      <vt:lpstr>What are your proven practices in preparing for an ADS?</vt:lpstr>
      <vt:lpstr>Delivery</vt:lpstr>
      <vt:lpstr>Discovery Checklist</vt:lpstr>
      <vt:lpstr>Envisioning Checklist</vt:lpstr>
      <vt:lpstr>Planning Checklist</vt:lpstr>
      <vt:lpstr>Decision Tree – POC or Pilot?</vt:lpstr>
      <vt:lpstr>Whiteboarding Tips</vt:lpstr>
      <vt:lpstr>Proven practice whiteboard layout</vt:lpstr>
      <vt:lpstr>Use standard icons for Azure services</vt:lpstr>
      <vt:lpstr>What makes a good whiteboard design?</vt:lpstr>
      <vt:lpstr>What are your proven practices for delivering an ADS?</vt:lpstr>
      <vt:lpstr>Follow-up documentation</vt:lpstr>
      <vt:lpstr>After the ADS Checklist</vt:lpstr>
      <vt:lpstr>What are your  proven practices when following up after an ADS?</vt:lpstr>
      <vt:lpstr>Customer Journey Tool</vt:lpstr>
      <vt:lpstr>Pre-event self-appraisals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134</cp:revision>
  <dcterms:created xsi:type="dcterms:W3CDTF">2016-01-21T23:17:09Z</dcterms:created>
  <dcterms:modified xsi:type="dcterms:W3CDTF">2018-10-15T19:34:05Z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0x010100018E650FE5CEB04591B07F3CBB931F0F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